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Helvetica World" panose="020B0604020202020204" charset="-128"/>
      <p:regular r:id="rId24"/>
    </p:embeddedFont>
    <p:embeddedFont>
      <p:font typeface="Helvetica World Bold" panose="020B0604020202020204" charset="-128"/>
      <p:regular r:id="rId25"/>
    </p:embeddedFont>
    <p:embeddedFont>
      <p:font typeface="Courier New Bold" panose="020B0604020202020204" charset="0"/>
      <p:regular r:id="rId26"/>
    </p:embeddedFont>
    <p:embeddedFont>
      <p:font typeface="Montserrat" panose="00000500000000000000" pitchFamily="2" charset="0"/>
      <p:regular r:id="rId27"/>
    </p:embeddedFont>
    <p:embeddedFont>
      <p:font typeface="Open Sans" panose="020B0606030504020204" pitchFamily="34" charset="0"/>
      <p:regular r:id="rId28"/>
    </p:embeddedFont>
    <p:embeddedFont>
      <p:font typeface="Raleway" panose="020F0502020204030204" pitchFamily="2" charset="0"/>
      <p:regular r:id="rId29"/>
    </p:embeddedFont>
    <p:embeddedFont>
      <p:font typeface="Raleway Bold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package" Target="../embeddings/Microsoft_Excel_Worksheet.xlsx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5.svg"/><Relationship Id="rId7" Type="http://schemas.openxmlformats.org/officeDocument/2006/relationships/image" Target="../media/image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10" Type="http://schemas.openxmlformats.org/officeDocument/2006/relationships/image" Target="../media/image40.sv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7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10" Type="http://schemas.openxmlformats.org/officeDocument/2006/relationships/image" Target="../media/image41.jpeg"/><Relationship Id="rId4" Type="http://schemas.openxmlformats.org/officeDocument/2006/relationships/image" Target="../media/image34.png"/><Relationship Id="rId9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3.svg"/><Relationship Id="rId7" Type="http://schemas.openxmlformats.org/officeDocument/2006/relationships/image" Target="../media/image45.svg"/><Relationship Id="rId12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37.svg"/><Relationship Id="rId5" Type="http://schemas.openxmlformats.org/officeDocument/2006/relationships/image" Target="../media/image8.svg"/><Relationship Id="rId10" Type="http://schemas.openxmlformats.org/officeDocument/2006/relationships/image" Target="../media/image36.png"/><Relationship Id="rId4" Type="http://schemas.openxmlformats.org/officeDocument/2006/relationships/image" Target="../media/image7.png"/><Relationship Id="rId9" Type="http://schemas.openxmlformats.org/officeDocument/2006/relationships/image" Target="../media/image35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svg"/><Relationship Id="rId7" Type="http://schemas.openxmlformats.org/officeDocument/2006/relationships/image" Target="../media/image45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svg"/><Relationship Id="rId7" Type="http://schemas.openxmlformats.org/officeDocument/2006/relationships/image" Target="../media/image45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3.svg"/><Relationship Id="rId7" Type="http://schemas.openxmlformats.org/officeDocument/2006/relationships/image" Target="../media/image45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.svg"/><Relationship Id="rId7" Type="http://schemas.openxmlformats.org/officeDocument/2006/relationships/image" Target="../media/image1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5" Type="http://schemas.openxmlformats.org/officeDocument/2006/relationships/image" Target="../media/image2.svg"/><Relationship Id="rId10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.svg"/><Relationship Id="rId7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6215322" y="6188220"/>
            <a:ext cx="7280261" cy="3712379"/>
          </a:xfrm>
          <a:custGeom>
            <a:avLst/>
            <a:gdLst/>
            <a:ahLst/>
            <a:cxnLst/>
            <a:rect l="l" t="t" r="r" b="b"/>
            <a:pathLst>
              <a:path w="7280261" h="3712379">
                <a:moveTo>
                  <a:pt x="0" y="0"/>
                </a:moveTo>
                <a:lnTo>
                  <a:pt x="7280261" y="0"/>
                </a:lnTo>
                <a:lnTo>
                  <a:pt x="7280261" y="3712379"/>
                </a:lnTo>
                <a:lnTo>
                  <a:pt x="0" y="3712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9610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>
            <a:off x="1028700" y="8621240"/>
            <a:ext cx="16230600" cy="0"/>
          </a:xfrm>
          <a:prstGeom prst="line">
            <a:avLst/>
          </a:prstGeom>
          <a:ln w="9525" cap="flat">
            <a:solidFill>
              <a:srgbClr val="C4EC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5400000">
            <a:off x="10234309" y="0"/>
            <a:ext cx="7024991" cy="7024991"/>
          </a:xfrm>
          <a:custGeom>
            <a:avLst/>
            <a:gdLst/>
            <a:ahLst/>
            <a:cxnLst/>
            <a:rect l="l" t="t" r="r" b="b"/>
            <a:pathLst>
              <a:path w="7024991" h="7024991">
                <a:moveTo>
                  <a:pt x="0" y="0"/>
                </a:moveTo>
                <a:lnTo>
                  <a:pt x="7024991" y="0"/>
                </a:lnTo>
                <a:lnTo>
                  <a:pt x="7024991" y="7024991"/>
                </a:lnTo>
                <a:lnTo>
                  <a:pt x="0" y="70249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1069552" y="5674787"/>
            <a:ext cx="16397034" cy="3071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02"/>
              </a:lnSpc>
            </a:pPr>
            <a:r>
              <a:rPr lang="en-US" sz="8950" b="1" spc="-268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APLICAÇÕES DA TRANSFORMADA DE FOURIER EM </a:t>
            </a:r>
            <a:r>
              <a:rPr lang="en-US" sz="8950" b="1" spc="-268">
                <a:solidFill>
                  <a:srgbClr val="5833EA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INTELIGÊ</a:t>
            </a:r>
            <a:r>
              <a:rPr lang="en-US" sz="8950" b="1" spc="-268">
                <a:solidFill>
                  <a:srgbClr val="F59AF4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NCIA A</a:t>
            </a:r>
            <a:r>
              <a:rPr lang="en-US" sz="8950" b="1" spc="-268">
                <a:solidFill>
                  <a:srgbClr val="5833EA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RTIFICIAL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7300383" y="1888609"/>
            <a:ext cx="10484687" cy="4579156"/>
          </a:xfrm>
          <a:custGeom>
            <a:avLst/>
            <a:gdLst/>
            <a:ahLst/>
            <a:cxnLst/>
            <a:rect l="l" t="t" r="r" b="b"/>
            <a:pathLst>
              <a:path w="10484687" h="4579156">
                <a:moveTo>
                  <a:pt x="10484687" y="0"/>
                </a:moveTo>
                <a:lnTo>
                  <a:pt x="0" y="0"/>
                </a:lnTo>
                <a:lnTo>
                  <a:pt x="0" y="4579156"/>
                </a:lnTo>
                <a:lnTo>
                  <a:pt x="10484687" y="4579156"/>
                </a:lnTo>
                <a:lnTo>
                  <a:pt x="1048468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028700" y="8932545"/>
            <a:ext cx="11035373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spc="-27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Slide da Prova 2 - Análise de Sistemas Linear</a:t>
            </a:r>
            <a:r>
              <a:rPr lang="en-US" sz="2799" spc="-27">
                <a:solidFill>
                  <a:srgbClr val="F59AF4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es - São Luis - 2025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-106523" y="-35591"/>
            <a:ext cx="18394523" cy="1845878"/>
            <a:chOff x="0" y="0"/>
            <a:chExt cx="4049853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49853" cy="406400"/>
            </a:xfrm>
            <a:custGeom>
              <a:avLst/>
              <a:gdLst/>
              <a:ahLst/>
              <a:cxnLst/>
              <a:rect l="l" t="t" r="r" b="b"/>
              <a:pathLst>
                <a:path w="4049853" h="406400">
                  <a:moveTo>
                    <a:pt x="3846653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3846653" y="406400"/>
                  </a:lnTo>
                  <a:lnTo>
                    <a:pt x="4049853" y="203200"/>
                  </a:lnTo>
                  <a:lnTo>
                    <a:pt x="3846653" y="0"/>
                  </a:lnTo>
                  <a:close/>
                </a:path>
              </a:pathLst>
            </a:custGeom>
            <a:gradFill rotWithShape="1">
              <a:gsLst>
                <a:gs pos="0">
                  <a:srgbClr val="1F0D68">
                    <a:alpha val="100000"/>
                  </a:srgbClr>
                </a:gs>
                <a:gs pos="100000">
                  <a:srgbClr val="9B5FB9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3935553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87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649799" y="40511"/>
            <a:ext cx="1769775" cy="1769775"/>
          </a:xfrm>
          <a:custGeom>
            <a:avLst/>
            <a:gdLst/>
            <a:ahLst/>
            <a:cxnLst/>
            <a:rect l="l" t="t" r="r" b="b"/>
            <a:pathLst>
              <a:path w="1769775" h="1769775">
                <a:moveTo>
                  <a:pt x="0" y="0"/>
                </a:moveTo>
                <a:lnTo>
                  <a:pt x="1769775" y="0"/>
                </a:lnTo>
                <a:lnTo>
                  <a:pt x="1769775" y="1769775"/>
                </a:lnTo>
                <a:lnTo>
                  <a:pt x="0" y="17697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TextBox 12"/>
          <p:cNvSpPr txBox="1"/>
          <p:nvPr/>
        </p:nvSpPr>
        <p:spPr>
          <a:xfrm>
            <a:off x="4083195" y="624430"/>
            <a:ext cx="969506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Análise de Sistemas Lineares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083195" y="160245"/>
            <a:ext cx="8603055" cy="106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Prof. Dr. Pedro Baptista Fernandes</a:t>
            </a:r>
          </a:p>
          <a:p>
            <a:pPr algn="l">
              <a:lnSpc>
                <a:spcPts val="4340"/>
              </a:lnSpc>
              <a:spcBef>
                <a:spcPct val="0"/>
              </a:spcBef>
            </a:pPr>
            <a:endParaRPr lang="en-US" sz="3100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083195" y="1138145"/>
            <a:ext cx="969506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Engenharia da Computação / CCET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674826" y="9663011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C4EC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3510671" y="-947412"/>
            <a:ext cx="7024991" cy="7024991"/>
          </a:xfrm>
          <a:custGeom>
            <a:avLst/>
            <a:gdLst/>
            <a:ahLst/>
            <a:cxnLst/>
            <a:rect l="l" t="t" r="r" b="b"/>
            <a:pathLst>
              <a:path w="7024991" h="7024991">
                <a:moveTo>
                  <a:pt x="0" y="0"/>
                </a:moveTo>
                <a:lnTo>
                  <a:pt x="7024991" y="0"/>
                </a:lnTo>
                <a:lnTo>
                  <a:pt x="7024991" y="7024992"/>
                </a:lnTo>
                <a:lnTo>
                  <a:pt x="0" y="7024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flipH="1">
            <a:off x="14293696" y="945457"/>
            <a:ext cx="3632548" cy="8229600"/>
          </a:xfrm>
          <a:custGeom>
            <a:avLst/>
            <a:gdLst/>
            <a:ahLst/>
            <a:cxnLst/>
            <a:rect l="l" t="t" r="r" b="b"/>
            <a:pathLst>
              <a:path w="3632548" h="8229600">
                <a:moveTo>
                  <a:pt x="3632548" y="0"/>
                </a:moveTo>
                <a:lnTo>
                  <a:pt x="0" y="0"/>
                </a:lnTo>
                <a:lnTo>
                  <a:pt x="0" y="8229600"/>
                </a:lnTo>
                <a:lnTo>
                  <a:pt x="3632548" y="8229600"/>
                </a:lnTo>
                <a:lnTo>
                  <a:pt x="3632548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5154219" y="266700"/>
            <a:ext cx="7979562" cy="771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8"/>
              </a:lnSpc>
            </a:pPr>
            <a:r>
              <a:rPr lang="en-US" sz="6300" b="1" spc="-189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CENÁRIO DE </a:t>
            </a:r>
            <a:r>
              <a:rPr lang="en-US" sz="6300" b="1" spc="-189">
                <a:solidFill>
                  <a:srgbClr val="770D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TESTE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623452" y="1965458"/>
            <a:ext cx="6548450" cy="7178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spc="-24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Simulação: Camada de Rede Neural Convolucional (CNN)</a:t>
            </a:r>
          </a:p>
          <a:p>
            <a:pPr algn="just">
              <a:lnSpc>
                <a:spcPts val="3359"/>
              </a:lnSpc>
            </a:pPr>
            <a:r>
              <a:rPr lang="en-US" sz="2400" spc="-24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Dados: Lote de imagens de alta resolução (512 x 512 pixels)</a:t>
            </a:r>
          </a:p>
          <a:p>
            <a:pPr algn="just">
              <a:lnSpc>
                <a:spcPts val="3359"/>
              </a:lnSpc>
            </a:pPr>
            <a:r>
              <a:rPr lang="en-US" sz="2400" spc="-24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Variável: Aumento progressivo do tamanho do filtro (Kernel) de 5 x 5 até 500 x 500)</a:t>
            </a:r>
          </a:p>
          <a:p>
            <a:pPr algn="just">
              <a:lnSpc>
                <a:spcPts val="3359"/>
              </a:lnSpc>
            </a:pPr>
            <a:r>
              <a:rPr lang="en-US" sz="2400" spc="-24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00" b="1" spc="-24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Convolução Espacial:</a:t>
            </a:r>
          </a:p>
          <a:p>
            <a:pPr algn="just">
              <a:lnSpc>
                <a:spcPts val="3359"/>
              </a:lnSpc>
            </a:pPr>
            <a:r>
              <a:rPr lang="en-US" sz="2400" spc="-24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Algoritmo de "Janela Deslizante" (Pixel a pixel)</a:t>
            </a:r>
          </a:p>
          <a:p>
            <a:pPr algn="just">
              <a:lnSpc>
                <a:spcPts val="3359"/>
              </a:lnSpc>
            </a:pPr>
            <a:r>
              <a:rPr lang="en-US" sz="2400" spc="-24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Complexidade teórica: O(K2) (Crescimento quadrático)</a:t>
            </a:r>
          </a:p>
          <a:p>
            <a:pPr algn="just">
              <a:lnSpc>
                <a:spcPts val="3359"/>
              </a:lnSpc>
            </a:pPr>
            <a:r>
              <a:rPr lang="en-US" sz="2400" spc="-24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00" b="1" spc="-24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Convolução Espectral:</a:t>
            </a:r>
          </a:p>
          <a:p>
            <a:pPr algn="just">
              <a:lnSpc>
                <a:spcPts val="3359"/>
              </a:lnSpc>
            </a:pPr>
            <a:r>
              <a:rPr lang="en-US" sz="2400" spc="-24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Uso da FFT (Fast Fourier Transform).</a:t>
            </a:r>
          </a:p>
          <a:p>
            <a:pPr algn="just">
              <a:lnSpc>
                <a:spcPts val="3359"/>
              </a:lnSpc>
            </a:pPr>
            <a:r>
              <a:rPr lang="en-US" sz="2400" spc="-24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Caminho: FFT ⭢Multiplicação ⭢ IFFT</a:t>
            </a:r>
          </a:p>
          <a:p>
            <a:pPr algn="just">
              <a:lnSpc>
                <a:spcPts val="3359"/>
              </a:lnSpc>
            </a:pPr>
            <a:r>
              <a:rPr lang="en-US" sz="2400" spc="-24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Complexidade teórica: Independente do tamanho do filtro</a:t>
            </a:r>
          </a:p>
          <a:p>
            <a:pPr algn="l">
              <a:lnSpc>
                <a:spcPts val="3359"/>
              </a:lnSpc>
            </a:pPr>
            <a:endParaRPr lang="en-US" sz="2400" spc="-24">
              <a:solidFill>
                <a:srgbClr val="C4EC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l">
              <a:lnSpc>
                <a:spcPts val="3359"/>
              </a:lnSpc>
            </a:pPr>
            <a:endParaRPr lang="en-US" sz="2400" spc="-24">
              <a:solidFill>
                <a:srgbClr val="C4EC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6" name="Freeform 6"/>
          <p:cNvSpPr/>
          <p:nvPr/>
        </p:nvSpPr>
        <p:spPr>
          <a:xfrm rot="-5400000">
            <a:off x="-3675840" y="4644372"/>
            <a:ext cx="10387235" cy="5296699"/>
          </a:xfrm>
          <a:custGeom>
            <a:avLst/>
            <a:gdLst/>
            <a:ahLst/>
            <a:cxnLst/>
            <a:rect l="l" t="t" r="r" b="b"/>
            <a:pathLst>
              <a:path w="10387235" h="5296699">
                <a:moveTo>
                  <a:pt x="0" y="0"/>
                </a:moveTo>
                <a:lnTo>
                  <a:pt x="10387235" y="0"/>
                </a:lnTo>
                <a:lnTo>
                  <a:pt x="10387235" y="5296699"/>
                </a:lnTo>
                <a:lnTo>
                  <a:pt x="0" y="5296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9610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405308" y="3177921"/>
            <a:ext cx="3632548" cy="8229600"/>
          </a:xfrm>
          <a:custGeom>
            <a:avLst/>
            <a:gdLst/>
            <a:ahLst/>
            <a:cxnLst/>
            <a:rect l="l" t="t" r="r" b="b"/>
            <a:pathLst>
              <a:path w="3632548" h="8229600">
                <a:moveTo>
                  <a:pt x="0" y="0"/>
                </a:moveTo>
                <a:lnTo>
                  <a:pt x="3632548" y="0"/>
                </a:lnTo>
                <a:lnTo>
                  <a:pt x="3632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6316689" y="9091814"/>
            <a:ext cx="665943" cy="166486"/>
          </a:xfrm>
          <a:custGeom>
            <a:avLst/>
            <a:gdLst/>
            <a:ahLst/>
            <a:cxnLst/>
            <a:rect l="l" t="t" r="r" b="b"/>
            <a:pathLst>
              <a:path w="665943" h="166486">
                <a:moveTo>
                  <a:pt x="0" y="0"/>
                </a:moveTo>
                <a:lnTo>
                  <a:pt x="665943" y="0"/>
                </a:lnTo>
                <a:lnTo>
                  <a:pt x="665943" y="166486"/>
                </a:lnTo>
                <a:lnTo>
                  <a:pt x="0" y="166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/>
          <p:nvPr/>
        </p:nvGrpSpPr>
        <p:grpSpPr>
          <a:xfrm>
            <a:off x="17322769" y="9435898"/>
            <a:ext cx="851102" cy="851102"/>
            <a:chOff x="0" y="0"/>
            <a:chExt cx="660400" cy="660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60400" cy="660400"/>
            </a:xfrm>
            <a:custGeom>
              <a:avLst/>
              <a:gdLst/>
              <a:ahLst/>
              <a:cxnLst/>
              <a:rect l="l" t="t" r="r" b="b"/>
              <a:pathLst>
                <a:path w="660400" h="660400">
                  <a:moveTo>
                    <a:pt x="660400" y="167989"/>
                  </a:moveTo>
                  <a:cubicBezTo>
                    <a:pt x="569492" y="77081"/>
                    <a:pt x="423464" y="75292"/>
                    <a:pt x="330286" y="162297"/>
                  </a:cubicBezTo>
                  <a:lnTo>
                    <a:pt x="167989" y="0"/>
                  </a:lnTo>
                  <a:cubicBezTo>
                    <a:pt x="77081" y="90908"/>
                    <a:pt x="75292" y="236936"/>
                    <a:pt x="162297" y="330114"/>
                  </a:cubicBezTo>
                  <a:lnTo>
                    <a:pt x="0" y="492411"/>
                  </a:lnTo>
                  <a:cubicBezTo>
                    <a:pt x="90908" y="583319"/>
                    <a:pt x="236936" y="585108"/>
                    <a:pt x="330114" y="498103"/>
                  </a:cubicBezTo>
                  <a:lnTo>
                    <a:pt x="492411" y="660400"/>
                  </a:lnTo>
                  <a:cubicBezTo>
                    <a:pt x="583319" y="569492"/>
                    <a:pt x="585108" y="423464"/>
                    <a:pt x="498103" y="330286"/>
                  </a:cubicBezTo>
                  <a:lnTo>
                    <a:pt x="660400" y="167989"/>
                  </a:lnTo>
                  <a:close/>
                </a:path>
              </a:pathLst>
            </a:custGeom>
            <a:solidFill>
              <a:srgbClr val="5833EA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65100" y="127000"/>
              <a:ext cx="3302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570396" y="9607113"/>
            <a:ext cx="355869" cy="45601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463"/>
              </a:lnSpc>
              <a:spcBef>
                <a:spcPct val="0"/>
              </a:spcBef>
            </a:pPr>
            <a:r>
              <a:rPr lang="en-US" sz="2473" b="1" spc="-24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10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5137279" y="2099104"/>
            <a:ext cx="283637" cy="283637"/>
            <a:chOff x="0" y="0"/>
            <a:chExt cx="673100" cy="6731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73100" cy="673100"/>
            </a:xfrm>
            <a:custGeom>
              <a:avLst/>
              <a:gdLst/>
              <a:ahLst/>
              <a:cxnLst/>
              <a:rect l="l" t="t" r="r" b="b"/>
              <a:pathLst>
                <a:path w="673100" h="673100">
                  <a:moveTo>
                    <a:pt x="336550" y="0"/>
                  </a:moveTo>
                  <a:cubicBezTo>
                    <a:pt x="429486" y="0"/>
                    <a:pt x="504825" y="75339"/>
                    <a:pt x="504825" y="168275"/>
                  </a:cubicBezTo>
                  <a:cubicBezTo>
                    <a:pt x="597761" y="168275"/>
                    <a:pt x="673100" y="243614"/>
                    <a:pt x="673100" y="336550"/>
                  </a:cubicBezTo>
                  <a:cubicBezTo>
                    <a:pt x="673100" y="429486"/>
                    <a:pt x="597761" y="504825"/>
                    <a:pt x="504825" y="504825"/>
                  </a:cubicBezTo>
                  <a:cubicBezTo>
                    <a:pt x="504825" y="597761"/>
                    <a:pt x="429486" y="673100"/>
                    <a:pt x="336550" y="673100"/>
                  </a:cubicBezTo>
                  <a:cubicBezTo>
                    <a:pt x="243614" y="673100"/>
                    <a:pt x="168275" y="597761"/>
                    <a:pt x="168275" y="504825"/>
                  </a:cubicBezTo>
                  <a:cubicBezTo>
                    <a:pt x="75339" y="504825"/>
                    <a:pt x="0" y="429486"/>
                    <a:pt x="0" y="336550"/>
                  </a:cubicBezTo>
                  <a:cubicBezTo>
                    <a:pt x="0" y="243614"/>
                    <a:pt x="75339" y="168275"/>
                    <a:pt x="168275" y="168275"/>
                  </a:cubicBezTo>
                  <a:cubicBezTo>
                    <a:pt x="168275" y="75339"/>
                    <a:pt x="243614" y="0"/>
                    <a:pt x="336550" y="0"/>
                  </a:cubicBezTo>
                  <a:close/>
                  <a:moveTo>
                    <a:pt x="232997" y="232997"/>
                  </a:moveTo>
                  <a:lnTo>
                    <a:pt x="232997" y="440103"/>
                  </a:lnTo>
                  <a:lnTo>
                    <a:pt x="440103" y="440103"/>
                  </a:lnTo>
                  <a:lnTo>
                    <a:pt x="440103" y="232997"/>
                  </a:lnTo>
                  <a:lnTo>
                    <a:pt x="232997" y="232997"/>
                  </a:lnTo>
                  <a:close/>
                </a:path>
              </a:pathLst>
            </a:custGeom>
            <a:solidFill>
              <a:srgbClr val="770D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65100" y="127000"/>
              <a:ext cx="342900" cy="381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137279" y="2894284"/>
            <a:ext cx="283637" cy="283637"/>
            <a:chOff x="0" y="0"/>
            <a:chExt cx="673100" cy="6731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73100" cy="673100"/>
            </a:xfrm>
            <a:custGeom>
              <a:avLst/>
              <a:gdLst/>
              <a:ahLst/>
              <a:cxnLst/>
              <a:rect l="l" t="t" r="r" b="b"/>
              <a:pathLst>
                <a:path w="673100" h="673100">
                  <a:moveTo>
                    <a:pt x="336550" y="0"/>
                  </a:moveTo>
                  <a:cubicBezTo>
                    <a:pt x="429486" y="0"/>
                    <a:pt x="504825" y="75339"/>
                    <a:pt x="504825" y="168275"/>
                  </a:cubicBezTo>
                  <a:cubicBezTo>
                    <a:pt x="597761" y="168275"/>
                    <a:pt x="673100" y="243614"/>
                    <a:pt x="673100" y="336550"/>
                  </a:cubicBezTo>
                  <a:cubicBezTo>
                    <a:pt x="673100" y="429486"/>
                    <a:pt x="597761" y="504825"/>
                    <a:pt x="504825" y="504825"/>
                  </a:cubicBezTo>
                  <a:cubicBezTo>
                    <a:pt x="504825" y="597761"/>
                    <a:pt x="429486" y="673100"/>
                    <a:pt x="336550" y="673100"/>
                  </a:cubicBezTo>
                  <a:cubicBezTo>
                    <a:pt x="243614" y="673100"/>
                    <a:pt x="168275" y="597761"/>
                    <a:pt x="168275" y="504825"/>
                  </a:cubicBezTo>
                  <a:cubicBezTo>
                    <a:pt x="75339" y="504825"/>
                    <a:pt x="0" y="429486"/>
                    <a:pt x="0" y="336550"/>
                  </a:cubicBezTo>
                  <a:cubicBezTo>
                    <a:pt x="0" y="243614"/>
                    <a:pt x="75339" y="168275"/>
                    <a:pt x="168275" y="168275"/>
                  </a:cubicBezTo>
                  <a:cubicBezTo>
                    <a:pt x="168275" y="75339"/>
                    <a:pt x="243614" y="0"/>
                    <a:pt x="336550" y="0"/>
                  </a:cubicBezTo>
                  <a:close/>
                  <a:moveTo>
                    <a:pt x="232997" y="232997"/>
                  </a:moveTo>
                  <a:lnTo>
                    <a:pt x="232997" y="440103"/>
                  </a:lnTo>
                  <a:lnTo>
                    <a:pt x="440103" y="440103"/>
                  </a:lnTo>
                  <a:lnTo>
                    <a:pt x="440103" y="232997"/>
                  </a:lnTo>
                  <a:lnTo>
                    <a:pt x="232997" y="232997"/>
                  </a:lnTo>
                  <a:close/>
                </a:path>
              </a:pathLst>
            </a:custGeom>
            <a:solidFill>
              <a:srgbClr val="770D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65100" y="127000"/>
              <a:ext cx="342900" cy="381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137279" y="3692271"/>
            <a:ext cx="283637" cy="283637"/>
            <a:chOff x="0" y="0"/>
            <a:chExt cx="673100" cy="6731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73100" cy="673100"/>
            </a:xfrm>
            <a:custGeom>
              <a:avLst/>
              <a:gdLst/>
              <a:ahLst/>
              <a:cxnLst/>
              <a:rect l="l" t="t" r="r" b="b"/>
              <a:pathLst>
                <a:path w="673100" h="673100">
                  <a:moveTo>
                    <a:pt x="336550" y="0"/>
                  </a:moveTo>
                  <a:cubicBezTo>
                    <a:pt x="429486" y="0"/>
                    <a:pt x="504825" y="75339"/>
                    <a:pt x="504825" y="168275"/>
                  </a:cubicBezTo>
                  <a:cubicBezTo>
                    <a:pt x="597761" y="168275"/>
                    <a:pt x="673100" y="243614"/>
                    <a:pt x="673100" y="336550"/>
                  </a:cubicBezTo>
                  <a:cubicBezTo>
                    <a:pt x="673100" y="429486"/>
                    <a:pt x="597761" y="504825"/>
                    <a:pt x="504825" y="504825"/>
                  </a:cubicBezTo>
                  <a:cubicBezTo>
                    <a:pt x="504825" y="597761"/>
                    <a:pt x="429486" y="673100"/>
                    <a:pt x="336550" y="673100"/>
                  </a:cubicBezTo>
                  <a:cubicBezTo>
                    <a:pt x="243614" y="673100"/>
                    <a:pt x="168275" y="597761"/>
                    <a:pt x="168275" y="504825"/>
                  </a:cubicBezTo>
                  <a:cubicBezTo>
                    <a:pt x="75339" y="504825"/>
                    <a:pt x="0" y="429486"/>
                    <a:pt x="0" y="336550"/>
                  </a:cubicBezTo>
                  <a:cubicBezTo>
                    <a:pt x="0" y="243614"/>
                    <a:pt x="75339" y="168275"/>
                    <a:pt x="168275" y="168275"/>
                  </a:cubicBezTo>
                  <a:cubicBezTo>
                    <a:pt x="168275" y="75339"/>
                    <a:pt x="243614" y="0"/>
                    <a:pt x="336550" y="0"/>
                  </a:cubicBezTo>
                  <a:close/>
                  <a:moveTo>
                    <a:pt x="232997" y="232997"/>
                  </a:moveTo>
                  <a:lnTo>
                    <a:pt x="232997" y="440103"/>
                  </a:lnTo>
                  <a:lnTo>
                    <a:pt x="440103" y="440103"/>
                  </a:lnTo>
                  <a:lnTo>
                    <a:pt x="440103" y="232997"/>
                  </a:lnTo>
                  <a:lnTo>
                    <a:pt x="232997" y="232997"/>
                  </a:lnTo>
                  <a:close/>
                </a:path>
              </a:pathLst>
            </a:custGeom>
            <a:solidFill>
              <a:srgbClr val="770D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65100" y="127000"/>
              <a:ext cx="342900" cy="381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137279" y="4593111"/>
            <a:ext cx="283637" cy="283637"/>
            <a:chOff x="0" y="0"/>
            <a:chExt cx="673100" cy="6731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73100" cy="673100"/>
            </a:xfrm>
            <a:custGeom>
              <a:avLst/>
              <a:gdLst/>
              <a:ahLst/>
              <a:cxnLst/>
              <a:rect l="l" t="t" r="r" b="b"/>
              <a:pathLst>
                <a:path w="673100" h="673100">
                  <a:moveTo>
                    <a:pt x="336550" y="0"/>
                  </a:moveTo>
                  <a:cubicBezTo>
                    <a:pt x="429486" y="0"/>
                    <a:pt x="504825" y="75339"/>
                    <a:pt x="504825" y="168275"/>
                  </a:cubicBezTo>
                  <a:cubicBezTo>
                    <a:pt x="597761" y="168275"/>
                    <a:pt x="673100" y="243614"/>
                    <a:pt x="673100" y="336550"/>
                  </a:cubicBezTo>
                  <a:cubicBezTo>
                    <a:pt x="673100" y="429486"/>
                    <a:pt x="597761" y="504825"/>
                    <a:pt x="504825" y="504825"/>
                  </a:cubicBezTo>
                  <a:cubicBezTo>
                    <a:pt x="504825" y="597761"/>
                    <a:pt x="429486" y="673100"/>
                    <a:pt x="336550" y="673100"/>
                  </a:cubicBezTo>
                  <a:cubicBezTo>
                    <a:pt x="243614" y="673100"/>
                    <a:pt x="168275" y="597761"/>
                    <a:pt x="168275" y="504825"/>
                  </a:cubicBezTo>
                  <a:cubicBezTo>
                    <a:pt x="75339" y="504825"/>
                    <a:pt x="0" y="429486"/>
                    <a:pt x="0" y="336550"/>
                  </a:cubicBezTo>
                  <a:cubicBezTo>
                    <a:pt x="0" y="243614"/>
                    <a:pt x="75339" y="168275"/>
                    <a:pt x="168275" y="168275"/>
                  </a:cubicBezTo>
                  <a:cubicBezTo>
                    <a:pt x="168275" y="75339"/>
                    <a:pt x="243614" y="0"/>
                    <a:pt x="336550" y="0"/>
                  </a:cubicBezTo>
                  <a:close/>
                  <a:moveTo>
                    <a:pt x="232997" y="232997"/>
                  </a:moveTo>
                  <a:lnTo>
                    <a:pt x="232997" y="440103"/>
                  </a:lnTo>
                  <a:lnTo>
                    <a:pt x="440103" y="440103"/>
                  </a:lnTo>
                  <a:lnTo>
                    <a:pt x="440103" y="232997"/>
                  </a:lnTo>
                  <a:lnTo>
                    <a:pt x="232997" y="232997"/>
                  </a:lnTo>
                  <a:close/>
                </a:path>
              </a:pathLst>
            </a:custGeom>
            <a:solidFill>
              <a:srgbClr val="770D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65100" y="127000"/>
              <a:ext cx="342900" cy="381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5137279" y="6295973"/>
            <a:ext cx="283637" cy="283637"/>
            <a:chOff x="0" y="0"/>
            <a:chExt cx="673100" cy="6731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73100" cy="673100"/>
            </a:xfrm>
            <a:custGeom>
              <a:avLst/>
              <a:gdLst/>
              <a:ahLst/>
              <a:cxnLst/>
              <a:rect l="l" t="t" r="r" b="b"/>
              <a:pathLst>
                <a:path w="673100" h="673100">
                  <a:moveTo>
                    <a:pt x="336550" y="0"/>
                  </a:moveTo>
                  <a:cubicBezTo>
                    <a:pt x="429486" y="0"/>
                    <a:pt x="504825" y="75339"/>
                    <a:pt x="504825" y="168275"/>
                  </a:cubicBezTo>
                  <a:cubicBezTo>
                    <a:pt x="597761" y="168275"/>
                    <a:pt x="673100" y="243614"/>
                    <a:pt x="673100" y="336550"/>
                  </a:cubicBezTo>
                  <a:cubicBezTo>
                    <a:pt x="673100" y="429486"/>
                    <a:pt x="597761" y="504825"/>
                    <a:pt x="504825" y="504825"/>
                  </a:cubicBezTo>
                  <a:cubicBezTo>
                    <a:pt x="504825" y="597761"/>
                    <a:pt x="429486" y="673100"/>
                    <a:pt x="336550" y="673100"/>
                  </a:cubicBezTo>
                  <a:cubicBezTo>
                    <a:pt x="243614" y="673100"/>
                    <a:pt x="168275" y="597761"/>
                    <a:pt x="168275" y="504825"/>
                  </a:cubicBezTo>
                  <a:cubicBezTo>
                    <a:pt x="75339" y="504825"/>
                    <a:pt x="0" y="429486"/>
                    <a:pt x="0" y="336550"/>
                  </a:cubicBezTo>
                  <a:cubicBezTo>
                    <a:pt x="0" y="243614"/>
                    <a:pt x="75339" y="168275"/>
                    <a:pt x="168275" y="168275"/>
                  </a:cubicBezTo>
                  <a:cubicBezTo>
                    <a:pt x="168275" y="75339"/>
                    <a:pt x="243614" y="0"/>
                    <a:pt x="336550" y="0"/>
                  </a:cubicBezTo>
                  <a:close/>
                  <a:moveTo>
                    <a:pt x="232997" y="232997"/>
                  </a:moveTo>
                  <a:lnTo>
                    <a:pt x="232997" y="440103"/>
                  </a:lnTo>
                  <a:lnTo>
                    <a:pt x="440103" y="440103"/>
                  </a:lnTo>
                  <a:lnTo>
                    <a:pt x="440103" y="232997"/>
                  </a:lnTo>
                  <a:lnTo>
                    <a:pt x="232997" y="232997"/>
                  </a:lnTo>
                  <a:close/>
                </a:path>
              </a:pathLst>
            </a:custGeom>
            <a:solidFill>
              <a:srgbClr val="770D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65100" y="127000"/>
              <a:ext cx="342900" cy="381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4166127" y="129797"/>
            <a:ext cx="778257" cy="778257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70D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2364125" y="-891138"/>
            <a:ext cx="7024991" cy="7024991"/>
          </a:xfrm>
          <a:custGeom>
            <a:avLst/>
            <a:gdLst/>
            <a:ahLst/>
            <a:cxnLst/>
            <a:rect l="l" t="t" r="r" b="b"/>
            <a:pathLst>
              <a:path w="7024991" h="7024991">
                <a:moveTo>
                  <a:pt x="0" y="0"/>
                </a:moveTo>
                <a:lnTo>
                  <a:pt x="7024991" y="0"/>
                </a:lnTo>
                <a:lnTo>
                  <a:pt x="7024991" y="7024992"/>
                </a:lnTo>
                <a:lnTo>
                  <a:pt x="0" y="7024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-5400000">
            <a:off x="-2713299" y="4548826"/>
            <a:ext cx="10387235" cy="5296699"/>
          </a:xfrm>
          <a:custGeom>
            <a:avLst/>
            <a:gdLst/>
            <a:ahLst/>
            <a:cxnLst/>
            <a:rect l="l" t="t" r="r" b="b"/>
            <a:pathLst>
              <a:path w="10387235" h="5296699">
                <a:moveTo>
                  <a:pt x="0" y="0"/>
                </a:moveTo>
                <a:lnTo>
                  <a:pt x="10387236" y="0"/>
                </a:lnTo>
                <a:lnTo>
                  <a:pt x="10387236" y="5296699"/>
                </a:lnTo>
                <a:lnTo>
                  <a:pt x="0" y="5296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96107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1915995" y="861480"/>
            <a:ext cx="14481548" cy="8999969"/>
            <a:chOff x="0" y="0"/>
            <a:chExt cx="3814070" cy="237036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14070" cy="2370362"/>
            </a:xfrm>
            <a:custGeom>
              <a:avLst/>
              <a:gdLst/>
              <a:ahLst/>
              <a:cxnLst/>
              <a:rect l="l" t="t" r="r" b="b"/>
              <a:pathLst>
                <a:path w="3814070" h="2370362">
                  <a:moveTo>
                    <a:pt x="27265" y="0"/>
                  </a:moveTo>
                  <a:lnTo>
                    <a:pt x="3786805" y="0"/>
                  </a:lnTo>
                  <a:cubicBezTo>
                    <a:pt x="3794037" y="0"/>
                    <a:pt x="3800971" y="2873"/>
                    <a:pt x="3806085" y="7986"/>
                  </a:cubicBezTo>
                  <a:cubicBezTo>
                    <a:pt x="3811198" y="13099"/>
                    <a:pt x="3814070" y="20034"/>
                    <a:pt x="3814070" y="27265"/>
                  </a:cubicBezTo>
                  <a:lnTo>
                    <a:pt x="3814070" y="2343097"/>
                  </a:lnTo>
                  <a:cubicBezTo>
                    <a:pt x="3814070" y="2350328"/>
                    <a:pt x="3811198" y="2357263"/>
                    <a:pt x="3806085" y="2362377"/>
                  </a:cubicBezTo>
                  <a:cubicBezTo>
                    <a:pt x="3800971" y="2367490"/>
                    <a:pt x="3794037" y="2370362"/>
                    <a:pt x="3786805" y="2370362"/>
                  </a:cubicBezTo>
                  <a:lnTo>
                    <a:pt x="27265" y="2370362"/>
                  </a:lnTo>
                  <a:cubicBezTo>
                    <a:pt x="20034" y="2370362"/>
                    <a:pt x="13099" y="2367490"/>
                    <a:pt x="7986" y="2362377"/>
                  </a:cubicBezTo>
                  <a:cubicBezTo>
                    <a:pt x="2873" y="2357263"/>
                    <a:pt x="0" y="2350328"/>
                    <a:pt x="0" y="2343097"/>
                  </a:cubicBezTo>
                  <a:lnTo>
                    <a:pt x="0" y="27265"/>
                  </a:lnTo>
                  <a:cubicBezTo>
                    <a:pt x="0" y="20034"/>
                    <a:pt x="2873" y="13099"/>
                    <a:pt x="7986" y="7986"/>
                  </a:cubicBezTo>
                  <a:cubicBezTo>
                    <a:pt x="13099" y="2873"/>
                    <a:pt x="20034" y="0"/>
                    <a:pt x="27265" y="0"/>
                  </a:cubicBezTo>
                  <a:close/>
                </a:path>
              </a:pathLst>
            </a:custGeom>
            <a:solidFill>
              <a:srgbClr val="1F0D68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814070" cy="2408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6300765" y="9778206"/>
            <a:ext cx="665943" cy="166486"/>
          </a:xfrm>
          <a:custGeom>
            <a:avLst/>
            <a:gdLst/>
            <a:ahLst/>
            <a:cxnLst/>
            <a:rect l="l" t="t" r="r" b="b"/>
            <a:pathLst>
              <a:path w="665943" h="166486">
                <a:moveTo>
                  <a:pt x="0" y="0"/>
                </a:moveTo>
                <a:lnTo>
                  <a:pt x="665943" y="0"/>
                </a:lnTo>
                <a:lnTo>
                  <a:pt x="665943" y="166486"/>
                </a:lnTo>
                <a:lnTo>
                  <a:pt x="0" y="1664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Group 8"/>
          <p:cNvGrpSpPr/>
          <p:nvPr/>
        </p:nvGrpSpPr>
        <p:grpSpPr>
          <a:xfrm>
            <a:off x="17322769" y="9435898"/>
            <a:ext cx="851102" cy="851102"/>
            <a:chOff x="0" y="0"/>
            <a:chExt cx="660400" cy="660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0400" cy="660400"/>
            </a:xfrm>
            <a:custGeom>
              <a:avLst/>
              <a:gdLst/>
              <a:ahLst/>
              <a:cxnLst/>
              <a:rect l="l" t="t" r="r" b="b"/>
              <a:pathLst>
                <a:path w="660400" h="660400">
                  <a:moveTo>
                    <a:pt x="660400" y="167989"/>
                  </a:moveTo>
                  <a:cubicBezTo>
                    <a:pt x="569492" y="77081"/>
                    <a:pt x="423464" y="75292"/>
                    <a:pt x="330286" y="162297"/>
                  </a:cubicBezTo>
                  <a:lnTo>
                    <a:pt x="167989" y="0"/>
                  </a:lnTo>
                  <a:cubicBezTo>
                    <a:pt x="77081" y="90908"/>
                    <a:pt x="75292" y="236936"/>
                    <a:pt x="162297" y="330114"/>
                  </a:cubicBezTo>
                  <a:lnTo>
                    <a:pt x="0" y="492411"/>
                  </a:lnTo>
                  <a:cubicBezTo>
                    <a:pt x="90908" y="583319"/>
                    <a:pt x="236936" y="585108"/>
                    <a:pt x="330114" y="498103"/>
                  </a:cubicBezTo>
                  <a:lnTo>
                    <a:pt x="492411" y="660400"/>
                  </a:lnTo>
                  <a:cubicBezTo>
                    <a:pt x="583319" y="569492"/>
                    <a:pt x="585108" y="423464"/>
                    <a:pt x="498103" y="330286"/>
                  </a:cubicBezTo>
                  <a:lnTo>
                    <a:pt x="660400" y="167989"/>
                  </a:lnTo>
                  <a:close/>
                </a:path>
              </a:pathLst>
            </a:custGeom>
            <a:solidFill>
              <a:srgbClr val="5833EA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65100" y="127000"/>
              <a:ext cx="3302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480319" y="1210506"/>
            <a:ext cx="13495833" cy="8362657"/>
          </a:xfrm>
          <a:custGeom>
            <a:avLst/>
            <a:gdLst/>
            <a:ahLst/>
            <a:cxnLst/>
            <a:rect l="l" t="t" r="r" b="b"/>
            <a:pathLst>
              <a:path w="13495833" h="8362657">
                <a:moveTo>
                  <a:pt x="0" y="0"/>
                </a:moveTo>
                <a:lnTo>
                  <a:pt x="13495833" y="0"/>
                </a:lnTo>
                <a:lnTo>
                  <a:pt x="13495833" y="8362657"/>
                </a:lnTo>
                <a:lnTo>
                  <a:pt x="0" y="83626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TextBox 12"/>
          <p:cNvSpPr txBox="1"/>
          <p:nvPr/>
        </p:nvSpPr>
        <p:spPr>
          <a:xfrm>
            <a:off x="17590115" y="9636976"/>
            <a:ext cx="482435" cy="574489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 spc="-21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12394" y="229805"/>
            <a:ext cx="5431683" cy="771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8"/>
              </a:lnSpc>
            </a:pPr>
            <a:r>
              <a:rPr lang="en-US" sz="6300" b="1" spc="-189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RESUL</a:t>
            </a:r>
            <a:r>
              <a:rPr lang="en-US" sz="6300" b="1" spc="-189">
                <a:solidFill>
                  <a:srgbClr val="770D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TADOS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5522507" y="92902"/>
            <a:ext cx="778257" cy="77825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70D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2364125" y="-891138"/>
            <a:ext cx="7024991" cy="7024991"/>
          </a:xfrm>
          <a:custGeom>
            <a:avLst/>
            <a:gdLst/>
            <a:ahLst/>
            <a:cxnLst/>
            <a:rect l="l" t="t" r="r" b="b"/>
            <a:pathLst>
              <a:path w="7024991" h="7024991">
                <a:moveTo>
                  <a:pt x="0" y="0"/>
                </a:moveTo>
                <a:lnTo>
                  <a:pt x="7024991" y="0"/>
                </a:lnTo>
                <a:lnTo>
                  <a:pt x="7024991" y="7024992"/>
                </a:lnTo>
                <a:lnTo>
                  <a:pt x="0" y="7024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-5400000">
            <a:off x="-2713299" y="4548826"/>
            <a:ext cx="10387235" cy="5296699"/>
          </a:xfrm>
          <a:custGeom>
            <a:avLst/>
            <a:gdLst/>
            <a:ahLst/>
            <a:cxnLst/>
            <a:rect l="l" t="t" r="r" b="b"/>
            <a:pathLst>
              <a:path w="10387235" h="5296699">
                <a:moveTo>
                  <a:pt x="0" y="0"/>
                </a:moveTo>
                <a:lnTo>
                  <a:pt x="10387236" y="0"/>
                </a:lnTo>
                <a:lnTo>
                  <a:pt x="10387236" y="5296699"/>
                </a:lnTo>
                <a:lnTo>
                  <a:pt x="0" y="5296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96107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1675109" y="861480"/>
            <a:ext cx="14909021" cy="9083212"/>
            <a:chOff x="0" y="0"/>
            <a:chExt cx="3926656" cy="239228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926656" cy="2392286"/>
            </a:xfrm>
            <a:custGeom>
              <a:avLst/>
              <a:gdLst/>
              <a:ahLst/>
              <a:cxnLst/>
              <a:rect l="l" t="t" r="r" b="b"/>
              <a:pathLst>
                <a:path w="3926656" h="2392286">
                  <a:moveTo>
                    <a:pt x="26483" y="0"/>
                  </a:moveTo>
                  <a:lnTo>
                    <a:pt x="3900172" y="0"/>
                  </a:lnTo>
                  <a:cubicBezTo>
                    <a:pt x="3907196" y="0"/>
                    <a:pt x="3913932" y="2790"/>
                    <a:pt x="3918899" y="7757"/>
                  </a:cubicBezTo>
                  <a:cubicBezTo>
                    <a:pt x="3923866" y="12723"/>
                    <a:pt x="3926656" y="19459"/>
                    <a:pt x="3926656" y="26483"/>
                  </a:cubicBezTo>
                  <a:lnTo>
                    <a:pt x="3926656" y="2365803"/>
                  </a:lnTo>
                  <a:cubicBezTo>
                    <a:pt x="3926656" y="2372827"/>
                    <a:pt x="3923866" y="2379563"/>
                    <a:pt x="3918899" y="2384530"/>
                  </a:cubicBezTo>
                  <a:cubicBezTo>
                    <a:pt x="3913932" y="2389496"/>
                    <a:pt x="3907196" y="2392286"/>
                    <a:pt x="3900172" y="2392286"/>
                  </a:cubicBezTo>
                  <a:lnTo>
                    <a:pt x="26483" y="2392286"/>
                  </a:lnTo>
                  <a:cubicBezTo>
                    <a:pt x="11857" y="2392286"/>
                    <a:pt x="0" y="2380430"/>
                    <a:pt x="0" y="2365803"/>
                  </a:cubicBezTo>
                  <a:lnTo>
                    <a:pt x="0" y="26483"/>
                  </a:lnTo>
                  <a:cubicBezTo>
                    <a:pt x="0" y="19459"/>
                    <a:pt x="2790" y="12723"/>
                    <a:pt x="7757" y="7757"/>
                  </a:cubicBezTo>
                  <a:cubicBezTo>
                    <a:pt x="12723" y="2790"/>
                    <a:pt x="19459" y="0"/>
                    <a:pt x="26483" y="0"/>
                  </a:cubicBezTo>
                  <a:close/>
                </a:path>
              </a:pathLst>
            </a:custGeom>
            <a:solidFill>
              <a:srgbClr val="1F0D68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926656" cy="2430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6300765" y="9778206"/>
            <a:ext cx="665943" cy="166486"/>
          </a:xfrm>
          <a:custGeom>
            <a:avLst/>
            <a:gdLst/>
            <a:ahLst/>
            <a:cxnLst/>
            <a:rect l="l" t="t" r="r" b="b"/>
            <a:pathLst>
              <a:path w="665943" h="166486">
                <a:moveTo>
                  <a:pt x="0" y="0"/>
                </a:moveTo>
                <a:lnTo>
                  <a:pt x="665943" y="0"/>
                </a:lnTo>
                <a:lnTo>
                  <a:pt x="665943" y="166486"/>
                </a:lnTo>
                <a:lnTo>
                  <a:pt x="0" y="1664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Group 8"/>
          <p:cNvGrpSpPr/>
          <p:nvPr/>
        </p:nvGrpSpPr>
        <p:grpSpPr>
          <a:xfrm>
            <a:off x="17322769" y="9435898"/>
            <a:ext cx="851102" cy="851102"/>
            <a:chOff x="0" y="0"/>
            <a:chExt cx="660400" cy="660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0400" cy="660400"/>
            </a:xfrm>
            <a:custGeom>
              <a:avLst/>
              <a:gdLst/>
              <a:ahLst/>
              <a:cxnLst/>
              <a:rect l="l" t="t" r="r" b="b"/>
              <a:pathLst>
                <a:path w="660400" h="660400">
                  <a:moveTo>
                    <a:pt x="660400" y="167989"/>
                  </a:moveTo>
                  <a:cubicBezTo>
                    <a:pt x="569492" y="77081"/>
                    <a:pt x="423464" y="75292"/>
                    <a:pt x="330286" y="162297"/>
                  </a:cubicBezTo>
                  <a:lnTo>
                    <a:pt x="167989" y="0"/>
                  </a:lnTo>
                  <a:cubicBezTo>
                    <a:pt x="77081" y="90908"/>
                    <a:pt x="75292" y="236936"/>
                    <a:pt x="162297" y="330114"/>
                  </a:cubicBezTo>
                  <a:lnTo>
                    <a:pt x="0" y="492411"/>
                  </a:lnTo>
                  <a:cubicBezTo>
                    <a:pt x="90908" y="583319"/>
                    <a:pt x="236936" y="585108"/>
                    <a:pt x="330114" y="498103"/>
                  </a:cubicBezTo>
                  <a:lnTo>
                    <a:pt x="492411" y="660400"/>
                  </a:lnTo>
                  <a:cubicBezTo>
                    <a:pt x="583319" y="569492"/>
                    <a:pt x="585108" y="423464"/>
                    <a:pt x="498103" y="330286"/>
                  </a:cubicBezTo>
                  <a:lnTo>
                    <a:pt x="660400" y="167989"/>
                  </a:lnTo>
                  <a:close/>
                </a:path>
              </a:pathLst>
            </a:custGeom>
            <a:solidFill>
              <a:srgbClr val="5833EA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65100" y="127000"/>
              <a:ext cx="3302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040693" y="1092455"/>
            <a:ext cx="14218322" cy="8530993"/>
          </a:xfrm>
          <a:custGeom>
            <a:avLst/>
            <a:gdLst/>
            <a:ahLst/>
            <a:cxnLst/>
            <a:rect l="l" t="t" r="r" b="b"/>
            <a:pathLst>
              <a:path w="14218322" h="8530993">
                <a:moveTo>
                  <a:pt x="0" y="0"/>
                </a:moveTo>
                <a:lnTo>
                  <a:pt x="14218323" y="0"/>
                </a:lnTo>
                <a:lnTo>
                  <a:pt x="14218323" y="8530993"/>
                </a:lnTo>
                <a:lnTo>
                  <a:pt x="0" y="85309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TextBox 12"/>
          <p:cNvSpPr txBox="1"/>
          <p:nvPr/>
        </p:nvSpPr>
        <p:spPr>
          <a:xfrm>
            <a:off x="17590115" y="9636976"/>
            <a:ext cx="482435" cy="574489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 spc="-21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12394" y="229805"/>
            <a:ext cx="5431683" cy="771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8"/>
              </a:lnSpc>
            </a:pPr>
            <a:r>
              <a:rPr lang="en-US" sz="6300" b="1" spc="-189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RESUL</a:t>
            </a:r>
            <a:r>
              <a:rPr lang="en-US" sz="6300" b="1" spc="-189">
                <a:solidFill>
                  <a:srgbClr val="770D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TADOS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5522507" y="92902"/>
            <a:ext cx="778257" cy="77825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70D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2364125" y="-891138"/>
            <a:ext cx="7024991" cy="7024991"/>
          </a:xfrm>
          <a:custGeom>
            <a:avLst/>
            <a:gdLst/>
            <a:ahLst/>
            <a:cxnLst/>
            <a:rect l="l" t="t" r="r" b="b"/>
            <a:pathLst>
              <a:path w="7024991" h="7024991">
                <a:moveTo>
                  <a:pt x="0" y="0"/>
                </a:moveTo>
                <a:lnTo>
                  <a:pt x="7024991" y="0"/>
                </a:lnTo>
                <a:lnTo>
                  <a:pt x="7024991" y="7024992"/>
                </a:lnTo>
                <a:lnTo>
                  <a:pt x="0" y="7024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-5400000">
            <a:off x="-2713299" y="4548826"/>
            <a:ext cx="10387235" cy="5296699"/>
          </a:xfrm>
          <a:custGeom>
            <a:avLst/>
            <a:gdLst/>
            <a:ahLst/>
            <a:cxnLst/>
            <a:rect l="l" t="t" r="r" b="b"/>
            <a:pathLst>
              <a:path w="10387235" h="5296699">
                <a:moveTo>
                  <a:pt x="0" y="0"/>
                </a:moveTo>
                <a:lnTo>
                  <a:pt x="10387236" y="0"/>
                </a:lnTo>
                <a:lnTo>
                  <a:pt x="10387236" y="5296699"/>
                </a:lnTo>
                <a:lnTo>
                  <a:pt x="0" y="5296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9610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6316689" y="9091814"/>
            <a:ext cx="665943" cy="166486"/>
          </a:xfrm>
          <a:custGeom>
            <a:avLst/>
            <a:gdLst/>
            <a:ahLst/>
            <a:cxnLst/>
            <a:rect l="l" t="t" r="r" b="b"/>
            <a:pathLst>
              <a:path w="665943" h="166486">
                <a:moveTo>
                  <a:pt x="0" y="0"/>
                </a:moveTo>
                <a:lnTo>
                  <a:pt x="665943" y="0"/>
                </a:lnTo>
                <a:lnTo>
                  <a:pt x="665943" y="166486"/>
                </a:lnTo>
                <a:lnTo>
                  <a:pt x="0" y="1664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" name="Group 5"/>
          <p:cNvGrpSpPr/>
          <p:nvPr/>
        </p:nvGrpSpPr>
        <p:grpSpPr>
          <a:xfrm>
            <a:off x="17322769" y="9435898"/>
            <a:ext cx="851102" cy="851102"/>
            <a:chOff x="0" y="0"/>
            <a:chExt cx="660400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660400"/>
            </a:xfrm>
            <a:custGeom>
              <a:avLst/>
              <a:gdLst/>
              <a:ahLst/>
              <a:cxnLst/>
              <a:rect l="l" t="t" r="r" b="b"/>
              <a:pathLst>
                <a:path w="660400" h="660400">
                  <a:moveTo>
                    <a:pt x="660400" y="167989"/>
                  </a:moveTo>
                  <a:cubicBezTo>
                    <a:pt x="569492" y="77081"/>
                    <a:pt x="423464" y="75292"/>
                    <a:pt x="330286" y="162297"/>
                  </a:cubicBezTo>
                  <a:lnTo>
                    <a:pt x="167989" y="0"/>
                  </a:lnTo>
                  <a:cubicBezTo>
                    <a:pt x="77081" y="90908"/>
                    <a:pt x="75292" y="236936"/>
                    <a:pt x="162297" y="330114"/>
                  </a:cubicBezTo>
                  <a:lnTo>
                    <a:pt x="0" y="492411"/>
                  </a:lnTo>
                  <a:cubicBezTo>
                    <a:pt x="90908" y="583319"/>
                    <a:pt x="236936" y="585108"/>
                    <a:pt x="330114" y="498103"/>
                  </a:cubicBezTo>
                  <a:lnTo>
                    <a:pt x="492411" y="660400"/>
                  </a:lnTo>
                  <a:cubicBezTo>
                    <a:pt x="583319" y="569492"/>
                    <a:pt x="585108" y="423464"/>
                    <a:pt x="498103" y="330286"/>
                  </a:cubicBezTo>
                  <a:lnTo>
                    <a:pt x="660400" y="167989"/>
                  </a:lnTo>
                  <a:close/>
                </a:path>
              </a:pathLst>
            </a:custGeom>
            <a:solidFill>
              <a:srgbClr val="5833EA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65100" y="127000"/>
              <a:ext cx="3302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aphicFrame>
        <p:nvGraphicFramePr>
          <p:cNvPr id="8" name="Object 8"/>
          <p:cNvGraphicFramePr/>
          <p:nvPr>
            <p:extLst>
              <p:ext uri="{D42A27DB-BD31-4B8C-83A1-F6EECF244321}">
                <p14:modId xmlns:p14="http://schemas.microsoft.com/office/powerpoint/2010/main" val="296293842"/>
              </p:ext>
            </p:extLst>
          </p:nvPr>
        </p:nvGraphicFramePr>
        <p:xfrm>
          <a:off x="2666999" y="1714499"/>
          <a:ext cx="15294097" cy="6781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19440390" imgH="10001211" progId="Excel.Sheet.12">
                  <p:embed/>
                </p:oleObj>
              </mc:Choice>
              <mc:Fallback>
                <p:oleObj name="Worksheet" r:id="rId6" imgW="19440390" imgH="100012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66999" y="1714499"/>
                        <a:ext cx="15294097" cy="67818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9"/>
          <p:cNvSpPr txBox="1"/>
          <p:nvPr/>
        </p:nvSpPr>
        <p:spPr>
          <a:xfrm>
            <a:off x="17590115" y="9636976"/>
            <a:ext cx="482435" cy="574489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 spc="-21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12394" y="229805"/>
            <a:ext cx="5431683" cy="771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8"/>
              </a:lnSpc>
            </a:pPr>
            <a:r>
              <a:rPr lang="en-US" sz="6300" b="1" spc="-189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RESUL</a:t>
            </a:r>
            <a:r>
              <a:rPr lang="en-US" sz="6300" b="1" spc="-189">
                <a:solidFill>
                  <a:srgbClr val="770D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TADOS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5538431" y="92902"/>
            <a:ext cx="778257" cy="77825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70D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08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1901211" y="1914783"/>
            <a:ext cx="8883172" cy="4529741"/>
          </a:xfrm>
          <a:custGeom>
            <a:avLst/>
            <a:gdLst/>
            <a:ahLst/>
            <a:cxnLst/>
            <a:rect l="l" t="t" r="r" b="b"/>
            <a:pathLst>
              <a:path w="8883172" h="4529741">
                <a:moveTo>
                  <a:pt x="0" y="0"/>
                </a:moveTo>
                <a:lnTo>
                  <a:pt x="8883173" y="0"/>
                </a:lnTo>
                <a:lnTo>
                  <a:pt x="8883173" y="4529741"/>
                </a:lnTo>
                <a:lnTo>
                  <a:pt x="0" y="45297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9610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>
            <a:off x="1028700" y="8621240"/>
            <a:ext cx="16230600" cy="0"/>
          </a:xfrm>
          <a:prstGeom prst="line">
            <a:avLst/>
          </a:prstGeom>
          <a:ln w="9525" cap="flat">
            <a:solidFill>
              <a:srgbClr val="C4EC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920458" y="3559535"/>
            <a:ext cx="13909136" cy="2661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87"/>
              </a:lnSpc>
            </a:pPr>
            <a:r>
              <a:rPr lang="en-US" sz="6035" b="1" spc="-181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EXPERIMENTO 2:</a:t>
            </a:r>
          </a:p>
          <a:p>
            <a:pPr algn="ctr">
              <a:lnSpc>
                <a:spcPts val="4587"/>
              </a:lnSpc>
            </a:pPr>
            <a:endParaRPr lang="en-US" sz="6035" b="1" spc="-181">
              <a:solidFill>
                <a:srgbClr val="C4ECFF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  <a:p>
            <a:pPr algn="ctr">
              <a:lnSpc>
                <a:spcPts val="4587"/>
              </a:lnSpc>
            </a:pPr>
            <a:r>
              <a:rPr lang="en-US" sz="6035" b="1" spc="-181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PROCESSAMENTO DE </a:t>
            </a:r>
            <a:r>
              <a:rPr lang="en-US" sz="6035" b="1" spc="-181">
                <a:solidFill>
                  <a:srgbClr val="7F6D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LINGUAGEM NATURAL</a:t>
            </a:r>
          </a:p>
        </p:txBody>
      </p:sp>
      <p:sp>
        <p:nvSpPr>
          <p:cNvPr id="5" name="Freeform 5"/>
          <p:cNvSpPr/>
          <p:nvPr/>
        </p:nvSpPr>
        <p:spPr>
          <a:xfrm>
            <a:off x="16593357" y="6761147"/>
            <a:ext cx="665943" cy="166486"/>
          </a:xfrm>
          <a:custGeom>
            <a:avLst/>
            <a:gdLst/>
            <a:ahLst/>
            <a:cxnLst/>
            <a:rect l="l" t="t" r="r" b="b"/>
            <a:pathLst>
              <a:path w="665943" h="166486">
                <a:moveTo>
                  <a:pt x="0" y="0"/>
                </a:moveTo>
                <a:lnTo>
                  <a:pt x="665943" y="0"/>
                </a:lnTo>
                <a:lnTo>
                  <a:pt x="665943" y="166486"/>
                </a:lnTo>
                <a:lnTo>
                  <a:pt x="0" y="1664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" name="Group 6"/>
          <p:cNvGrpSpPr/>
          <p:nvPr/>
        </p:nvGrpSpPr>
        <p:grpSpPr>
          <a:xfrm>
            <a:off x="17322769" y="9435898"/>
            <a:ext cx="851102" cy="851102"/>
            <a:chOff x="0" y="0"/>
            <a:chExt cx="660400" cy="660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0400" cy="660400"/>
            </a:xfrm>
            <a:custGeom>
              <a:avLst/>
              <a:gdLst/>
              <a:ahLst/>
              <a:cxnLst/>
              <a:rect l="l" t="t" r="r" b="b"/>
              <a:pathLst>
                <a:path w="660400" h="660400">
                  <a:moveTo>
                    <a:pt x="660400" y="167989"/>
                  </a:moveTo>
                  <a:cubicBezTo>
                    <a:pt x="569492" y="77081"/>
                    <a:pt x="423464" y="75292"/>
                    <a:pt x="330286" y="162297"/>
                  </a:cubicBezTo>
                  <a:lnTo>
                    <a:pt x="167989" y="0"/>
                  </a:lnTo>
                  <a:cubicBezTo>
                    <a:pt x="77081" y="90908"/>
                    <a:pt x="75292" y="236936"/>
                    <a:pt x="162297" y="330114"/>
                  </a:cubicBezTo>
                  <a:lnTo>
                    <a:pt x="0" y="492411"/>
                  </a:lnTo>
                  <a:cubicBezTo>
                    <a:pt x="90908" y="583319"/>
                    <a:pt x="236936" y="585108"/>
                    <a:pt x="330114" y="498103"/>
                  </a:cubicBezTo>
                  <a:lnTo>
                    <a:pt x="492411" y="660400"/>
                  </a:lnTo>
                  <a:cubicBezTo>
                    <a:pt x="583319" y="569492"/>
                    <a:pt x="585108" y="423464"/>
                    <a:pt x="498103" y="330286"/>
                  </a:cubicBezTo>
                  <a:lnTo>
                    <a:pt x="660400" y="167989"/>
                  </a:lnTo>
                  <a:close/>
                </a:path>
              </a:pathLst>
            </a:custGeom>
            <a:solidFill>
              <a:srgbClr val="5833EA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65100" y="127000"/>
              <a:ext cx="3302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588776" y="9633484"/>
            <a:ext cx="324594" cy="407293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spc="-23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14</a:t>
            </a:r>
          </a:p>
        </p:txBody>
      </p:sp>
    </p:spTree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08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1034274" y="4582888"/>
            <a:ext cx="8418995" cy="4293046"/>
          </a:xfrm>
          <a:custGeom>
            <a:avLst/>
            <a:gdLst/>
            <a:ahLst/>
            <a:cxnLst/>
            <a:rect l="l" t="t" r="r" b="b"/>
            <a:pathLst>
              <a:path w="8418995" h="4293046">
                <a:moveTo>
                  <a:pt x="0" y="0"/>
                </a:moveTo>
                <a:lnTo>
                  <a:pt x="8418995" y="0"/>
                </a:lnTo>
                <a:lnTo>
                  <a:pt x="8418995" y="4293047"/>
                </a:lnTo>
                <a:lnTo>
                  <a:pt x="0" y="4293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9610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5400000">
            <a:off x="2787979" y="1047762"/>
            <a:ext cx="8418995" cy="4293046"/>
          </a:xfrm>
          <a:custGeom>
            <a:avLst/>
            <a:gdLst/>
            <a:ahLst/>
            <a:cxnLst/>
            <a:rect l="l" t="t" r="r" b="b"/>
            <a:pathLst>
              <a:path w="8418995" h="4293046">
                <a:moveTo>
                  <a:pt x="0" y="0"/>
                </a:moveTo>
                <a:lnTo>
                  <a:pt x="8418995" y="0"/>
                </a:lnTo>
                <a:lnTo>
                  <a:pt x="8418995" y="4293046"/>
                </a:lnTo>
                <a:lnTo>
                  <a:pt x="0" y="42930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9610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-7696188" flipH="1">
            <a:off x="2293867" y="1851667"/>
            <a:ext cx="5680004" cy="5976721"/>
          </a:xfrm>
          <a:custGeom>
            <a:avLst/>
            <a:gdLst/>
            <a:ahLst/>
            <a:cxnLst/>
            <a:rect l="l" t="t" r="r" b="b"/>
            <a:pathLst>
              <a:path w="5680004" h="5976721">
                <a:moveTo>
                  <a:pt x="5680004" y="0"/>
                </a:moveTo>
                <a:lnTo>
                  <a:pt x="0" y="0"/>
                </a:lnTo>
                <a:lnTo>
                  <a:pt x="0" y="5976721"/>
                </a:lnTo>
                <a:lnTo>
                  <a:pt x="5680004" y="5976721"/>
                </a:lnTo>
                <a:lnTo>
                  <a:pt x="5680004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028700" y="5060257"/>
            <a:ext cx="665943" cy="166486"/>
          </a:xfrm>
          <a:custGeom>
            <a:avLst/>
            <a:gdLst/>
            <a:ahLst/>
            <a:cxnLst/>
            <a:rect l="l" t="t" r="r" b="b"/>
            <a:pathLst>
              <a:path w="665943" h="166486">
                <a:moveTo>
                  <a:pt x="0" y="0"/>
                </a:moveTo>
                <a:lnTo>
                  <a:pt x="665943" y="0"/>
                </a:lnTo>
                <a:lnTo>
                  <a:pt x="665943" y="166486"/>
                </a:lnTo>
                <a:lnTo>
                  <a:pt x="0" y="1664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" name="Group 6"/>
          <p:cNvGrpSpPr/>
          <p:nvPr/>
        </p:nvGrpSpPr>
        <p:grpSpPr>
          <a:xfrm>
            <a:off x="17322769" y="9435898"/>
            <a:ext cx="851102" cy="851102"/>
            <a:chOff x="0" y="0"/>
            <a:chExt cx="660400" cy="660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0400" cy="660400"/>
            </a:xfrm>
            <a:custGeom>
              <a:avLst/>
              <a:gdLst/>
              <a:ahLst/>
              <a:cxnLst/>
              <a:rect l="l" t="t" r="r" b="b"/>
              <a:pathLst>
                <a:path w="660400" h="660400">
                  <a:moveTo>
                    <a:pt x="660400" y="167989"/>
                  </a:moveTo>
                  <a:cubicBezTo>
                    <a:pt x="569492" y="77081"/>
                    <a:pt x="423464" y="75292"/>
                    <a:pt x="330286" y="162297"/>
                  </a:cubicBezTo>
                  <a:lnTo>
                    <a:pt x="167989" y="0"/>
                  </a:lnTo>
                  <a:cubicBezTo>
                    <a:pt x="77081" y="90908"/>
                    <a:pt x="75292" y="236936"/>
                    <a:pt x="162297" y="330114"/>
                  </a:cubicBezTo>
                  <a:lnTo>
                    <a:pt x="0" y="492411"/>
                  </a:lnTo>
                  <a:cubicBezTo>
                    <a:pt x="90908" y="583319"/>
                    <a:pt x="236936" y="585108"/>
                    <a:pt x="330114" y="498103"/>
                  </a:cubicBezTo>
                  <a:lnTo>
                    <a:pt x="492411" y="660400"/>
                  </a:lnTo>
                  <a:cubicBezTo>
                    <a:pt x="583319" y="569492"/>
                    <a:pt x="585108" y="423464"/>
                    <a:pt x="498103" y="330286"/>
                  </a:cubicBezTo>
                  <a:lnTo>
                    <a:pt x="660400" y="167989"/>
                  </a:lnTo>
                  <a:close/>
                </a:path>
              </a:pathLst>
            </a:custGeom>
            <a:solidFill>
              <a:srgbClr val="5833EA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65100" y="127000"/>
              <a:ext cx="3302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031512" y="1400413"/>
            <a:ext cx="2392296" cy="3439615"/>
          </a:xfrm>
          <a:custGeom>
            <a:avLst/>
            <a:gdLst/>
            <a:ahLst/>
            <a:cxnLst/>
            <a:rect l="l" t="t" r="r" b="b"/>
            <a:pathLst>
              <a:path w="2392296" h="3439615">
                <a:moveTo>
                  <a:pt x="0" y="0"/>
                </a:moveTo>
                <a:lnTo>
                  <a:pt x="2392296" y="0"/>
                </a:lnTo>
                <a:lnTo>
                  <a:pt x="2392296" y="3439614"/>
                </a:lnTo>
                <a:lnTo>
                  <a:pt x="0" y="34396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0" name="Group 10"/>
          <p:cNvGrpSpPr/>
          <p:nvPr/>
        </p:nvGrpSpPr>
        <p:grpSpPr>
          <a:xfrm>
            <a:off x="11879284" y="759447"/>
            <a:ext cx="8038540" cy="2434839"/>
            <a:chOff x="0" y="0"/>
            <a:chExt cx="2117146" cy="64127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17146" cy="641274"/>
            </a:xfrm>
            <a:custGeom>
              <a:avLst/>
              <a:gdLst/>
              <a:ahLst/>
              <a:cxnLst/>
              <a:rect l="l" t="t" r="r" b="b"/>
              <a:pathLst>
                <a:path w="2117146" h="641274">
                  <a:moveTo>
                    <a:pt x="49118" y="0"/>
                  </a:moveTo>
                  <a:lnTo>
                    <a:pt x="2068028" y="0"/>
                  </a:lnTo>
                  <a:cubicBezTo>
                    <a:pt x="2081055" y="0"/>
                    <a:pt x="2093549" y="5175"/>
                    <a:pt x="2102760" y="14386"/>
                  </a:cubicBezTo>
                  <a:cubicBezTo>
                    <a:pt x="2111971" y="23598"/>
                    <a:pt x="2117146" y="36091"/>
                    <a:pt x="2117146" y="49118"/>
                  </a:cubicBezTo>
                  <a:lnTo>
                    <a:pt x="2117146" y="592156"/>
                  </a:lnTo>
                  <a:cubicBezTo>
                    <a:pt x="2117146" y="605183"/>
                    <a:pt x="2111971" y="617677"/>
                    <a:pt x="2102760" y="626888"/>
                  </a:cubicBezTo>
                  <a:cubicBezTo>
                    <a:pt x="2093549" y="636099"/>
                    <a:pt x="2081055" y="641274"/>
                    <a:pt x="2068028" y="641274"/>
                  </a:cubicBezTo>
                  <a:lnTo>
                    <a:pt x="49118" y="641274"/>
                  </a:lnTo>
                  <a:cubicBezTo>
                    <a:pt x="36091" y="641274"/>
                    <a:pt x="23598" y="636099"/>
                    <a:pt x="14386" y="626888"/>
                  </a:cubicBezTo>
                  <a:cubicBezTo>
                    <a:pt x="5175" y="617677"/>
                    <a:pt x="0" y="605183"/>
                    <a:pt x="0" y="592156"/>
                  </a:cubicBezTo>
                  <a:lnTo>
                    <a:pt x="0" y="49118"/>
                  </a:lnTo>
                  <a:cubicBezTo>
                    <a:pt x="0" y="36091"/>
                    <a:pt x="5175" y="23598"/>
                    <a:pt x="14386" y="14386"/>
                  </a:cubicBezTo>
                  <a:cubicBezTo>
                    <a:pt x="23598" y="5175"/>
                    <a:pt x="36091" y="0"/>
                    <a:pt x="49118" y="0"/>
                  </a:cubicBezTo>
                  <a:close/>
                </a:path>
              </a:pathLst>
            </a:custGeom>
            <a:solidFill>
              <a:srgbClr val="4023B3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117146" cy="679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8365426"/>
            <a:ext cx="8577103" cy="892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3"/>
              </a:lnSpc>
            </a:pPr>
            <a:r>
              <a:rPr lang="en-US" sz="7109" b="1" spc="-213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CENÁRIO DE </a:t>
            </a:r>
            <a:r>
              <a:rPr lang="en-US" sz="7109" b="1" spc="-213">
                <a:solidFill>
                  <a:srgbClr val="7F6D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TESTE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159956" y="831358"/>
            <a:ext cx="5767404" cy="2603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24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 som bruto (Domínio do Tempo) é caótico e difícil de classificar</a:t>
            </a:r>
          </a:p>
          <a:p>
            <a:pPr algn="l">
              <a:lnSpc>
                <a:spcPts val="3499"/>
              </a:lnSpc>
            </a:pPr>
            <a:endParaRPr lang="en-US" sz="2499" spc="-24">
              <a:solidFill>
                <a:srgbClr val="C4EC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l">
              <a:lnSpc>
                <a:spcPts val="3499"/>
              </a:lnSpc>
            </a:pPr>
            <a:r>
              <a:rPr lang="en-US" sz="2499" spc="-24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 IA não consegue distinguir fonemas apenas pela oscilação da amplitude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spc="-24">
              <a:solidFill>
                <a:srgbClr val="C4EC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11879284" y="3815966"/>
            <a:ext cx="8038540" cy="2434839"/>
            <a:chOff x="0" y="0"/>
            <a:chExt cx="2117146" cy="64127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17146" cy="641274"/>
            </a:xfrm>
            <a:custGeom>
              <a:avLst/>
              <a:gdLst/>
              <a:ahLst/>
              <a:cxnLst/>
              <a:rect l="l" t="t" r="r" b="b"/>
              <a:pathLst>
                <a:path w="2117146" h="641274">
                  <a:moveTo>
                    <a:pt x="49118" y="0"/>
                  </a:moveTo>
                  <a:lnTo>
                    <a:pt x="2068028" y="0"/>
                  </a:lnTo>
                  <a:cubicBezTo>
                    <a:pt x="2081055" y="0"/>
                    <a:pt x="2093549" y="5175"/>
                    <a:pt x="2102760" y="14386"/>
                  </a:cubicBezTo>
                  <a:cubicBezTo>
                    <a:pt x="2111971" y="23598"/>
                    <a:pt x="2117146" y="36091"/>
                    <a:pt x="2117146" y="49118"/>
                  </a:cubicBezTo>
                  <a:lnTo>
                    <a:pt x="2117146" y="592156"/>
                  </a:lnTo>
                  <a:cubicBezTo>
                    <a:pt x="2117146" y="605183"/>
                    <a:pt x="2111971" y="617677"/>
                    <a:pt x="2102760" y="626888"/>
                  </a:cubicBezTo>
                  <a:cubicBezTo>
                    <a:pt x="2093549" y="636099"/>
                    <a:pt x="2081055" y="641274"/>
                    <a:pt x="2068028" y="641274"/>
                  </a:cubicBezTo>
                  <a:lnTo>
                    <a:pt x="49118" y="641274"/>
                  </a:lnTo>
                  <a:cubicBezTo>
                    <a:pt x="36091" y="641274"/>
                    <a:pt x="23598" y="636099"/>
                    <a:pt x="14386" y="626888"/>
                  </a:cubicBezTo>
                  <a:cubicBezTo>
                    <a:pt x="5175" y="617677"/>
                    <a:pt x="0" y="605183"/>
                    <a:pt x="0" y="592156"/>
                  </a:cubicBezTo>
                  <a:lnTo>
                    <a:pt x="0" y="49118"/>
                  </a:lnTo>
                  <a:cubicBezTo>
                    <a:pt x="0" y="36091"/>
                    <a:pt x="5175" y="23598"/>
                    <a:pt x="14386" y="14386"/>
                  </a:cubicBezTo>
                  <a:cubicBezTo>
                    <a:pt x="23598" y="5175"/>
                    <a:pt x="36091" y="0"/>
                    <a:pt x="49118" y="0"/>
                  </a:cubicBezTo>
                  <a:close/>
                </a:path>
              </a:pathLst>
            </a:custGeom>
            <a:solidFill>
              <a:srgbClr val="4023B3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117146" cy="679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2159956" y="4208203"/>
            <a:ext cx="6013915" cy="161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24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Aplica a transformada em pequenas "fatias" de tempo</a:t>
            </a:r>
          </a:p>
          <a:p>
            <a:pPr algn="l">
              <a:lnSpc>
                <a:spcPts val="3499"/>
              </a:lnSpc>
            </a:pPr>
            <a:r>
              <a:rPr lang="en-US" sz="2499" spc="-24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É gerado o Espectrograma (Mapa de Calor)</a:t>
            </a:r>
          </a:p>
          <a:p>
            <a:pPr algn="l">
              <a:lnSpc>
                <a:spcPts val="2519"/>
              </a:lnSpc>
              <a:spcBef>
                <a:spcPct val="0"/>
              </a:spcBef>
            </a:pPr>
            <a:endParaRPr lang="en-US" sz="2499" spc="-24">
              <a:solidFill>
                <a:srgbClr val="C4EC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11547409" y="6905948"/>
            <a:ext cx="8038540" cy="2434839"/>
            <a:chOff x="0" y="0"/>
            <a:chExt cx="2117146" cy="64127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117146" cy="641274"/>
            </a:xfrm>
            <a:custGeom>
              <a:avLst/>
              <a:gdLst/>
              <a:ahLst/>
              <a:cxnLst/>
              <a:rect l="l" t="t" r="r" b="b"/>
              <a:pathLst>
                <a:path w="2117146" h="641274">
                  <a:moveTo>
                    <a:pt x="49118" y="0"/>
                  </a:moveTo>
                  <a:lnTo>
                    <a:pt x="2068028" y="0"/>
                  </a:lnTo>
                  <a:cubicBezTo>
                    <a:pt x="2081055" y="0"/>
                    <a:pt x="2093549" y="5175"/>
                    <a:pt x="2102760" y="14386"/>
                  </a:cubicBezTo>
                  <a:cubicBezTo>
                    <a:pt x="2111971" y="23598"/>
                    <a:pt x="2117146" y="36091"/>
                    <a:pt x="2117146" y="49118"/>
                  </a:cubicBezTo>
                  <a:lnTo>
                    <a:pt x="2117146" y="592156"/>
                  </a:lnTo>
                  <a:cubicBezTo>
                    <a:pt x="2117146" y="605183"/>
                    <a:pt x="2111971" y="617677"/>
                    <a:pt x="2102760" y="626888"/>
                  </a:cubicBezTo>
                  <a:cubicBezTo>
                    <a:pt x="2093549" y="636099"/>
                    <a:pt x="2081055" y="641274"/>
                    <a:pt x="2068028" y="641274"/>
                  </a:cubicBezTo>
                  <a:lnTo>
                    <a:pt x="49118" y="641274"/>
                  </a:lnTo>
                  <a:cubicBezTo>
                    <a:pt x="36091" y="641274"/>
                    <a:pt x="23598" y="636099"/>
                    <a:pt x="14386" y="626888"/>
                  </a:cubicBezTo>
                  <a:cubicBezTo>
                    <a:pt x="5175" y="617677"/>
                    <a:pt x="0" y="605183"/>
                    <a:pt x="0" y="592156"/>
                  </a:cubicBezTo>
                  <a:lnTo>
                    <a:pt x="0" y="49118"/>
                  </a:lnTo>
                  <a:cubicBezTo>
                    <a:pt x="0" y="36091"/>
                    <a:pt x="5175" y="23598"/>
                    <a:pt x="14386" y="14386"/>
                  </a:cubicBezTo>
                  <a:cubicBezTo>
                    <a:pt x="23598" y="5175"/>
                    <a:pt x="36091" y="0"/>
                    <a:pt x="49118" y="0"/>
                  </a:cubicBezTo>
                  <a:close/>
                </a:path>
              </a:pathLst>
            </a:custGeom>
            <a:solidFill>
              <a:srgbClr val="4023B3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2117146" cy="679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9818595" y="1490651"/>
            <a:ext cx="2060689" cy="476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 spc="-25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 Problema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569279" y="9616854"/>
            <a:ext cx="430245" cy="531843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486"/>
              </a:lnSpc>
              <a:spcBef>
                <a:spcPct val="0"/>
              </a:spcBef>
            </a:pPr>
            <a:r>
              <a:rPr lang="en-US" sz="2490" b="1" spc="-24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15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818595" y="4792402"/>
            <a:ext cx="2060689" cy="476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 spc="-25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 Solução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677811" y="7829169"/>
            <a:ext cx="2060689" cy="476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 spc="-25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 Processo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913445" y="7260455"/>
            <a:ext cx="6109460" cy="216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spc="-24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Processamento de Fluxo Contínuo, com buffer de 10 segundos, e  conversão logarítmica (dB) para simular a  percepção humana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spc="-24">
              <a:solidFill>
                <a:srgbClr val="C4EC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174243" y="8274964"/>
            <a:ext cx="778257" cy="778257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F6D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08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1034274" y="4582888"/>
            <a:ext cx="8418995" cy="4293046"/>
          </a:xfrm>
          <a:custGeom>
            <a:avLst/>
            <a:gdLst/>
            <a:ahLst/>
            <a:cxnLst/>
            <a:rect l="l" t="t" r="r" b="b"/>
            <a:pathLst>
              <a:path w="8418995" h="4293046">
                <a:moveTo>
                  <a:pt x="0" y="0"/>
                </a:moveTo>
                <a:lnTo>
                  <a:pt x="8418995" y="0"/>
                </a:lnTo>
                <a:lnTo>
                  <a:pt x="8418995" y="4293047"/>
                </a:lnTo>
                <a:lnTo>
                  <a:pt x="0" y="42930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9610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5400000">
            <a:off x="11571339" y="-1295763"/>
            <a:ext cx="8418995" cy="4293046"/>
          </a:xfrm>
          <a:custGeom>
            <a:avLst/>
            <a:gdLst/>
            <a:ahLst/>
            <a:cxnLst/>
            <a:rect l="l" t="t" r="r" b="b"/>
            <a:pathLst>
              <a:path w="8418995" h="4293046">
                <a:moveTo>
                  <a:pt x="0" y="0"/>
                </a:moveTo>
                <a:lnTo>
                  <a:pt x="8418995" y="0"/>
                </a:lnTo>
                <a:lnTo>
                  <a:pt x="8418995" y="4293046"/>
                </a:lnTo>
                <a:lnTo>
                  <a:pt x="0" y="42930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9610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028700" y="5060257"/>
            <a:ext cx="665943" cy="166486"/>
          </a:xfrm>
          <a:custGeom>
            <a:avLst/>
            <a:gdLst/>
            <a:ahLst/>
            <a:cxnLst/>
            <a:rect l="l" t="t" r="r" b="b"/>
            <a:pathLst>
              <a:path w="665943" h="166486">
                <a:moveTo>
                  <a:pt x="0" y="0"/>
                </a:moveTo>
                <a:lnTo>
                  <a:pt x="665943" y="0"/>
                </a:lnTo>
                <a:lnTo>
                  <a:pt x="665943" y="166486"/>
                </a:lnTo>
                <a:lnTo>
                  <a:pt x="0" y="1664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" name="Group 5"/>
          <p:cNvGrpSpPr/>
          <p:nvPr/>
        </p:nvGrpSpPr>
        <p:grpSpPr>
          <a:xfrm>
            <a:off x="17322769" y="9435898"/>
            <a:ext cx="851102" cy="851102"/>
            <a:chOff x="0" y="0"/>
            <a:chExt cx="660400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660400"/>
            </a:xfrm>
            <a:custGeom>
              <a:avLst/>
              <a:gdLst/>
              <a:ahLst/>
              <a:cxnLst/>
              <a:rect l="l" t="t" r="r" b="b"/>
              <a:pathLst>
                <a:path w="660400" h="660400">
                  <a:moveTo>
                    <a:pt x="660400" y="167989"/>
                  </a:moveTo>
                  <a:cubicBezTo>
                    <a:pt x="569492" y="77081"/>
                    <a:pt x="423464" y="75292"/>
                    <a:pt x="330286" y="162297"/>
                  </a:cubicBezTo>
                  <a:lnTo>
                    <a:pt x="167989" y="0"/>
                  </a:lnTo>
                  <a:cubicBezTo>
                    <a:pt x="77081" y="90908"/>
                    <a:pt x="75292" y="236936"/>
                    <a:pt x="162297" y="330114"/>
                  </a:cubicBezTo>
                  <a:lnTo>
                    <a:pt x="0" y="492411"/>
                  </a:lnTo>
                  <a:cubicBezTo>
                    <a:pt x="90908" y="583319"/>
                    <a:pt x="236936" y="585108"/>
                    <a:pt x="330114" y="498103"/>
                  </a:cubicBezTo>
                  <a:lnTo>
                    <a:pt x="492411" y="660400"/>
                  </a:lnTo>
                  <a:cubicBezTo>
                    <a:pt x="583319" y="569492"/>
                    <a:pt x="585108" y="423464"/>
                    <a:pt x="498103" y="330286"/>
                  </a:cubicBezTo>
                  <a:lnTo>
                    <a:pt x="660400" y="167989"/>
                  </a:lnTo>
                  <a:close/>
                </a:path>
              </a:pathLst>
            </a:custGeom>
            <a:solidFill>
              <a:srgbClr val="5833EA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65100" y="127000"/>
              <a:ext cx="3302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pic>
        <p:nvPicPr>
          <p:cNvPr id="8" name="Picture 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1414" r="1741"/>
          <a:stretch>
            <a:fillRect/>
          </a:stretch>
        </p:blipFill>
        <p:spPr>
          <a:xfrm>
            <a:off x="1855278" y="1394376"/>
            <a:ext cx="14577444" cy="8467072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758201" y="295275"/>
            <a:ext cx="6045148" cy="892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3"/>
              </a:lnSpc>
            </a:pPr>
            <a:r>
              <a:rPr lang="en-US" sz="7109" b="1" spc="-213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RESUL</a:t>
            </a:r>
            <a:r>
              <a:rPr lang="en-US" sz="7109" b="1" spc="-213">
                <a:solidFill>
                  <a:srgbClr val="7F6D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TADOS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569279" y="9616854"/>
            <a:ext cx="430245" cy="531843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486"/>
              </a:lnSpc>
              <a:spcBef>
                <a:spcPct val="0"/>
              </a:spcBef>
            </a:pPr>
            <a:r>
              <a:rPr lang="en-US" sz="2490" b="1" spc="-24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16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932618" y="204812"/>
            <a:ext cx="778257" cy="77825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F6D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3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1901211" y="1914783"/>
            <a:ext cx="8883172" cy="4529741"/>
          </a:xfrm>
          <a:custGeom>
            <a:avLst/>
            <a:gdLst/>
            <a:ahLst/>
            <a:cxnLst/>
            <a:rect l="l" t="t" r="r" b="b"/>
            <a:pathLst>
              <a:path w="8883172" h="4529741">
                <a:moveTo>
                  <a:pt x="0" y="0"/>
                </a:moveTo>
                <a:lnTo>
                  <a:pt x="8883173" y="0"/>
                </a:lnTo>
                <a:lnTo>
                  <a:pt x="8883173" y="4529741"/>
                </a:lnTo>
                <a:lnTo>
                  <a:pt x="0" y="45297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9610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>
            <a:off x="1028700" y="8621240"/>
            <a:ext cx="16230600" cy="0"/>
          </a:xfrm>
          <a:prstGeom prst="line">
            <a:avLst/>
          </a:prstGeom>
          <a:ln w="9525" cap="flat">
            <a:solidFill>
              <a:srgbClr val="C4EC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920458" y="3559535"/>
            <a:ext cx="13909136" cy="2661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87"/>
              </a:lnSpc>
            </a:pPr>
            <a:r>
              <a:rPr lang="en-US" sz="6035" b="1" spc="-181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EXPERIMENTO 3:</a:t>
            </a:r>
          </a:p>
          <a:p>
            <a:pPr algn="ctr">
              <a:lnSpc>
                <a:spcPts val="4587"/>
              </a:lnSpc>
            </a:pPr>
            <a:endParaRPr lang="en-US" sz="6035" b="1" spc="-181">
              <a:solidFill>
                <a:srgbClr val="C4ECFF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  <a:p>
            <a:pPr algn="ctr">
              <a:lnSpc>
                <a:spcPts val="4587"/>
              </a:lnSpc>
            </a:pPr>
            <a:r>
              <a:rPr lang="en-US" sz="6035" b="1" spc="-181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VISÃO COMPUTACIONAL E DETECÇÃO DE </a:t>
            </a:r>
            <a:r>
              <a:rPr lang="en-US" sz="6035" b="1" spc="-181">
                <a:solidFill>
                  <a:srgbClr val="3E158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DEEPFAKES</a:t>
            </a:r>
          </a:p>
        </p:txBody>
      </p:sp>
      <p:sp>
        <p:nvSpPr>
          <p:cNvPr id="5" name="Freeform 5"/>
          <p:cNvSpPr/>
          <p:nvPr/>
        </p:nvSpPr>
        <p:spPr>
          <a:xfrm>
            <a:off x="16593357" y="6761147"/>
            <a:ext cx="665943" cy="166486"/>
          </a:xfrm>
          <a:custGeom>
            <a:avLst/>
            <a:gdLst/>
            <a:ahLst/>
            <a:cxnLst/>
            <a:rect l="l" t="t" r="r" b="b"/>
            <a:pathLst>
              <a:path w="665943" h="166486">
                <a:moveTo>
                  <a:pt x="0" y="0"/>
                </a:moveTo>
                <a:lnTo>
                  <a:pt x="665943" y="0"/>
                </a:lnTo>
                <a:lnTo>
                  <a:pt x="665943" y="166486"/>
                </a:lnTo>
                <a:lnTo>
                  <a:pt x="0" y="1664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" name="Group 6"/>
          <p:cNvGrpSpPr/>
          <p:nvPr/>
        </p:nvGrpSpPr>
        <p:grpSpPr>
          <a:xfrm>
            <a:off x="17322769" y="9435898"/>
            <a:ext cx="851102" cy="851102"/>
            <a:chOff x="0" y="0"/>
            <a:chExt cx="660400" cy="660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0400" cy="660400"/>
            </a:xfrm>
            <a:custGeom>
              <a:avLst/>
              <a:gdLst/>
              <a:ahLst/>
              <a:cxnLst/>
              <a:rect l="l" t="t" r="r" b="b"/>
              <a:pathLst>
                <a:path w="660400" h="660400">
                  <a:moveTo>
                    <a:pt x="660400" y="167989"/>
                  </a:moveTo>
                  <a:cubicBezTo>
                    <a:pt x="569492" y="77081"/>
                    <a:pt x="423464" y="75292"/>
                    <a:pt x="330286" y="162297"/>
                  </a:cubicBezTo>
                  <a:lnTo>
                    <a:pt x="167989" y="0"/>
                  </a:lnTo>
                  <a:cubicBezTo>
                    <a:pt x="77081" y="90908"/>
                    <a:pt x="75292" y="236936"/>
                    <a:pt x="162297" y="330114"/>
                  </a:cubicBezTo>
                  <a:lnTo>
                    <a:pt x="0" y="492411"/>
                  </a:lnTo>
                  <a:cubicBezTo>
                    <a:pt x="90908" y="583319"/>
                    <a:pt x="236936" y="585108"/>
                    <a:pt x="330114" y="498103"/>
                  </a:cubicBezTo>
                  <a:lnTo>
                    <a:pt x="492411" y="660400"/>
                  </a:lnTo>
                  <a:cubicBezTo>
                    <a:pt x="583319" y="569492"/>
                    <a:pt x="585108" y="423464"/>
                    <a:pt x="498103" y="330286"/>
                  </a:cubicBezTo>
                  <a:lnTo>
                    <a:pt x="660400" y="167989"/>
                  </a:lnTo>
                  <a:close/>
                </a:path>
              </a:pathLst>
            </a:custGeom>
            <a:solidFill>
              <a:srgbClr val="1F0D68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65100" y="127000"/>
              <a:ext cx="3302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635582" y="9720160"/>
            <a:ext cx="225434" cy="25292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274"/>
              </a:lnSpc>
              <a:spcBef>
                <a:spcPct val="0"/>
              </a:spcBef>
            </a:pPr>
            <a:r>
              <a:rPr lang="en-US" sz="1624" spc="-16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17</a:t>
            </a:r>
          </a:p>
        </p:txBody>
      </p:sp>
    </p:spTree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3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3804905" y="-616941"/>
            <a:ext cx="7024991" cy="7024991"/>
          </a:xfrm>
          <a:custGeom>
            <a:avLst/>
            <a:gdLst/>
            <a:ahLst/>
            <a:cxnLst/>
            <a:rect l="l" t="t" r="r" b="b"/>
            <a:pathLst>
              <a:path w="7024991" h="7024991">
                <a:moveTo>
                  <a:pt x="0" y="0"/>
                </a:moveTo>
                <a:lnTo>
                  <a:pt x="7024992" y="0"/>
                </a:lnTo>
                <a:lnTo>
                  <a:pt x="7024992" y="7024991"/>
                </a:lnTo>
                <a:lnTo>
                  <a:pt x="0" y="70249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12159956" y="990600"/>
            <a:ext cx="5099344" cy="39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spc="-23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[texto]</a:t>
            </a:r>
          </a:p>
        </p:txBody>
      </p:sp>
      <p:sp>
        <p:nvSpPr>
          <p:cNvPr id="4" name="Freeform 4"/>
          <p:cNvSpPr/>
          <p:nvPr/>
        </p:nvSpPr>
        <p:spPr>
          <a:xfrm>
            <a:off x="12159956" y="9091814"/>
            <a:ext cx="665943" cy="166486"/>
          </a:xfrm>
          <a:custGeom>
            <a:avLst/>
            <a:gdLst/>
            <a:ahLst/>
            <a:cxnLst/>
            <a:rect l="l" t="t" r="r" b="b"/>
            <a:pathLst>
              <a:path w="665943" h="166486">
                <a:moveTo>
                  <a:pt x="0" y="0"/>
                </a:moveTo>
                <a:lnTo>
                  <a:pt x="665943" y="0"/>
                </a:lnTo>
                <a:lnTo>
                  <a:pt x="665943" y="166486"/>
                </a:lnTo>
                <a:lnTo>
                  <a:pt x="0" y="1664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rot="-5400000">
            <a:off x="3953166" y="6489024"/>
            <a:ext cx="6284859" cy="3204799"/>
          </a:xfrm>
          <a:custGeom>
            <a:avLst/>
            <a:gdLst/>
            <a:ahLst/>
            <a:cxnLst/>
            <a:rect l="l" t="t" r="r" b="b"/>
            <a:pathLst>
              <a:path w="6284859" h="3204799">
                <a:moveTo>
                  <a:pt x="0" y="0"/>
                </a:moveTo>
                <a:lnTo>
                  <a:pt x="6284859" y="0"/>
                </a:lnTo>
                <a:lnTo>
                  <a:pt x="6284859" y="3204800"/>
                </a:lnTo>
                <a:lnTo>
                  <a:pt x="0" y="320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96107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" name="Group 6"/>
          <p:cNvGrpSpPr/>
          <p:nvPr/>
        </p:nvGrpSpPr>
        <p:grpSpPr>
          <a:xfrm>
            <a:off x="17322769" y="9435898"/>
            <a:ext cx="851102" cy="851102"/>
            <a:chOff x="0" y="0"/>
            <a:chExt cx="660400" cy="660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0400" cy="660400"/>
            </a:xfrm>
            <a:custGeom>
              <a:avLst/>
              <a:gdLst/>
              <a:ahLst/>
              <a:cxnLst/>
              <a:rect l="l" t="t" r="r" b="b"/>
              <a:pathLst>
                <a:path w="660400" h="660400">
                  <a:moveTo>
                    <a:pt x="660400" y="167989"/>
                  </a:moveTo>
                  <a:cubicBezTo>
                    <a:pt x="569492" y="77081"/>
                    <a:pt x="423464" y="75292"/>
                    <a:pt x="330286" y="162297"/>
                  </a:cubicBezTo>
                  <a:lnTo>
                    <a:pt x="167989" y="0"/>
                  </a:lnTo>
                  <a:cubicBezTo>
                    <a:pt x="77081" y="90908"/>
                    <a:pt x="75292" y="236936"/>
                    <a:pt x="162297" y="330114"/>
                  </a:cubicBezTo>
                  <a:lnTo>
                    <a:pt x="0" y="492411"/>
                  </a:lnTo>
                  <a:cubicBezTo>
                    <a:pt x="90908" y="583319"/>
                    <a:pt x="236936" y="585108"/>
                    <a:pt x="330114" y="498103"/>
                  </a:cubicBezTo>
                  <a:lnTo>
                    <a:pt x="492411" y="660400"/>
                  </a:lnTo>
                  <a:cubicBezTo>
                    <a:pt x="583319" y="569492"/>
                    <a:pt x="585108" y="423464"/>
                    <a:pt x="498103" y="330286"/>
                  </a:cubicBezTo>
                  <a:lnTo>
                    <a:pt x="660400" y="167989"/>
                  </a:lnTo>
                  <a:close/>
                </a:path>
              </a:pathLst>
            </a:custGeom>
            <a:solidFill>
              <a:srgbClr val="1F0D68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65100" y="127000"/>
              <a:ext cx="3302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598673" y="9649750"/>
            <a:ext cx="299249" cy="38177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913"/>
              </a:lnSpc>
              <a:spcBef>
                <a:spcPct val="0"/>
              </a:spcBef>
            </a:pPr>
            <a:r>
              <a:rPr lang="en-US" sz="2080" b="1" spc="-20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18</a:t>
            </a:r>
          </a:p>
        </p:txBody>
      </p:sp>
      <p:sp>
        <p:nvSpPr>
          <p:cNvPr id="10" name="Freeform 10"/>
          <p:cNvSpPr/>
          <p:nvPr/>
        </p:nvSpPr>
        <p:spPr>
          <a:xfrm rot="-5400000">
            <a:off x="-1034274" y="4582888"/>
            <a:ext cx="8418995" cy="4293046"/>
          </a:xfrm>
          <a:custGeom>
            <a:avLst/>
            <a:gdLst/>
            <a:ahLst/>
            <a:cxnLst/>
            <a:rect l="l" t="t" r="r" b="b"/>
            <a:pathLst>
              <a:path w="8418995" h="4293046">
                <a:moveTo>
                  <a:pt x="0" y="0"/>
                </a:moveTo>
                <a:lnTo>
                  <a:pt x="8418995" y="0"/>
                </a:lnTo>
                <a:lnTo>
                  <a:pt x="8418995" y="4293047"/>
                </a:lnTo>
                <a:lnTo>
                  <a:pt x="0" y="42930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b="-9610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 rot="5400000">
            <a:off x="2787979" y="1047762"/>
            <a:ext cx="8418995" cy="4293046"/>
          </a:xfrm>
          <a:custGeom>
            <a:avLst/>
            <a:gdLst/>
            <a:ahLst/>
            <a:cxnLst/>
            <a:rect l="l" t="t" r="r" b="b"/>
            <a:pathLst>
              <a:path w="8418995" h="4293046">
                <a:moveTo>
                  <a:pt x="0" y="0"/>
                </a:moveTo>
                <a:lnTo>
                  <a:pt x="8418995" y="0"/>
                </a:lnTo>
                <a:lnTo>
                  <a:pt x="8418995" y="4293046"/>
                </a:lnTo>
                <a:lnTo>
                  <a:pt x="0" y="42930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b="-9610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>
            <a:off x="1028700" y="5060257"/>
            <a:ext cx="665943" cy="166486"/>
          </a:xfrm>
          <a:custGeom>
            <a:avLst/>
            <a:gdLst/>
            <a:ahLst/>
            <a:cxnLst/>
            <a:rect l="l" t="t" r="r" b="b"/>
            <a:pathLst>
              <a:path w="665943" h="166486">
                <a:moveTo>
                  <a:pt x="0" y="0"/>
                </a:moveTo>
                <a:lnTo>
                  <a:pt x="665943" y="0"/>
                </a:lnTo>
                <a:lnTo>
                  <a:pt x="665943" y="166486"/>
                </a:lnTo>
                <a:lnTo>
                  <a:pt x="0" y="1664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3" name="Group 13"/>
          <p:cNvGrpSpPr/>
          <p:nvPr/>
        </p:nvGrpSpPr>
        <p:grpSpPr>
          <a:xfrm>
            <a:off x="17322769" y="9435898"/>
            <a:ext cx="851102" cy="851102"/>
            <a:chOff x="0" y="0"/>
            <a:chExt cx="660400" cy="660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60400" cy="660400"/>
            </a:xfrm>
            <a:custGeom>
              <a:avLst/>
              <a:gdLst/>
              <a:ahLst/>
              <a:cxnLst/>
              <a:rect l="l" t="t" r="r" b="b"/>
              <a:pathLst>
                <a:path w="660400" h="660400">
                  <a:moveTo>
                    <a:pt x="660400" y="167989"/>
                  </a:moveTo>
                  <a:cubicBezTo>
                    <a:pt x="569492" y="77081"/>
                    <a:pt x="423464" y="75292"/>
                    <a:pt x="330286" y="162297"/>
                  </a:cubicBezTo>
                  <a:lnTo>
                    <a:pt x="167989" y="0"/>
                  </a:lnTo>
                  <a:cubicBezTo>
                    <a:pt x="77081" y="90908"/>
                    <a:pt x="75292" y="236936"/>
                    <a:pt x="162297" y="330114"/>
                  </a:cubicBezTo>
                  <a:lnTo>
                    <a:pt x="0" y="492411"/>
                  </a:lnTo>
                  <a:cubicBezTo>
                    <a:pt x="90908" y="583319"/>
                    <a:pt x="236936" y="585108"/>
                    <a:pt x="330114" y="498103"/>
                  </a:cubicBezTo>
                  <a:lnTo>
                    <a:pt x="492411" y="660400"/>
                  </a:lnTo>
                  <a:cubicBezTo>
                    <a:pt x="583319" y="569492"/>
                    <a:pt x="585108" y="423464"/>
                    <a:pt x="498103" y="330286"/>
                  </a:cubicBezTo>
                  <a:lnTo>
                    <a:pt x="660400" y="167989"/>
                  </a:lnTo>
                  <a:close/>
                </a:path>
              </a:pathLst>
            </a:custGeom>
            <a:solidFill>
              <a:srgbClr val="5833EA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65100" y="127000"/>
              <a:ext cx="3302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879284" y="759447"/>
            <a:ext cx="8038540" cy="2434839"/>
            <a:chOff x="0" y="0"/>
            <a:chExt cx="2117146" cy="64127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117146" cy="641274"/>
            </a:xfrm>
            <a:custGeom>
              <a:avLst/>
              <a:gdLst/>
              <a:ahLst/>
              <a:cxnLst/>
              <a:rect l="l" t="t" r="r" b="b"/>
              <a:pathLst>
                <a:path w="2117146" h="641274">
                  <a:moveTo>
                    <a:pt x="49118" y="0"/>
                  </a:moveTo>
                  <a:lnTo>
                    <a:pt x="2068028" y="0"/>
                  </a:lnTo>
                  <a:cubicBezTo>
                    <a:pt x="2081055" y="0"/>
                    <a:pt x="2093549" y="5175"/>
                    <a:pt x="2102760" y="14386"/>
                  </a:cubicBezTo>
                  <a:cubicBezTo>
                    <a:pt x="2111971" y="23598"/>
                    <a:pt x="2117146" y="36091"/>
                    <a:pt x="2117146" y="49118"/>
                  </a:cubicBezTo>
                  <a:lnTo>
                    <a:pt x="2117146" y="592156"/>
                  </a:lnTo>
                  <a:cubicBezTo>
                    <a:pt x="2117146" y="605183"/>
                    <a:pt x="2111971" y="617677"/>
                    <a:pt x="2102760" y="626888"/>
                  </a:cubicBezTo>
                  <a:cubicBezTo>
                    <a:pt x="2093549" y="636099"/>
                    <a:pt x="2081055" y="641274"/>
                    <a:pt x="2068028" y="641274"/>
                  </a:cubicBezTo>
                  <a:lnTo>
                    <a:pt x="49118" y="641274"/>
                  </a:lnTo>
                  <a:cubicBezTo>
                    <a:pt x="36091" y="641274"/>
                    <a:pt x="23598" y="636099"/>
                    <a:pt x="14386" y="626888"/>
                  </a:cubicBezTo>
                  <a:cubicBezTo>
                    <a:pt x="5175" y="617677"/>
                    <a:pt x="0" y="605183"/>
                    <a:pt x="0" y="592156"/>
                  </a:cubicBezTo>
                  <a:lnTo>
                    <a:pt x="0" y="49118"/>
                  </a:lnTo>
                  <a:cubicBezTo>
                    <a:pt x="0" y="36091"/>
                    <a:pt x="5175" y="23598"/>
                    <a:pt x="14386" y="14386"/>
                  </a:cubicBezTo>
                  <a:cubicBezTo>
                    <a:pt x="23598" y="5175"/>
                    <a:pt x="36091" y="0"/>
                    <a:pt x="49118" y="0"/>
                  </a:cubicBezTo>
                  <a:close/>
                </a:path>
              </a:pathLst>
            </a:custGeom>
            <a:solidFill>
              <a:srgbClr val="4023B3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117146" cy="679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879284" y="3815966"/>
            <a:ext cx="8038540" cy="2434839"/>
            <a:chOff x="0" y="0"/>
            <a:chExt cx="2117146" cy="64127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117146" cy="641274"/>
            </a:xfrm>
            <a:custGeom>
              <a:avLst/>
              <a:gdLst/>
              <a:ahLst/>
              <a:cxnLst/>
              <a:rect l="l" t="t" r="r" b="b"/>
              <a:pathLst>
                <a:path w="2117146" h="641274">
                  <a:moveTo>
                    <a:pt x="49118" y="0"/>
                  </a:moveTo>
                  <a:lnTo>
                    <a:pt x="2068028" y="0"/>
                  </a:lnTo>
                  <a:cubicBezTo>
                    <a:pt x="2081055" y="0"/>
                    <a:pt x="2093549" y="5175"/>
                    <a:pt x="2102760" y="14386"/>
                  </a:cubicBezTo>
                  <a:cubicBezTo>
                    <a:pt x="2111971" y="23598"/>
                    <a:pt x="2117146" y="36091"/>
                    <a:pt x="2117146" y="49118"/>
                  </a:cubicBezTo>
                  <a:lnTo>
                    <a:pt x="2117146" y="592156"/>
                  </a:lnTo>
                  <a:cubicBezTo>
                    <a:pt x="2117146" y="605183"/>
                    <a:pt x="2111971" y="617677"/>
                    <a:pt x="2102760" y="626888"/>
                  </a:cubicBezTo>
                  <a:cubicBezTo>
                    <a:pt x="2093549" y="636099"/>
                    <a:pt x="2081055" y="641274"/>
                    <a:pt x="2068028" y="641274"/>
                  </a:cubicBezTo>
                  <a:lnTo>
                    <a:pt x="49118" y="641274"/>
                  </a:lnTo>
                  <a:cubicBezTo>
                    <a:pt x="36091" y="641274"/>
                    <a:pt x="23598" y="636099"/>
                    <a:pt x="14386" y="626888"/>
                  </a:cubicBezTo>
                  <a:cubicBezTo>
                    <a:pt x="5175" y="617677"/>
                    <a:pt x="0" y="605183"/>
                    <a:pt x="0" y="592156"/>
                  </a:cubicBezTo>
                  <a:lnTo>
                    <a:pt x="0" y="49118"/>
                  </a:lnTo>
                  <a:cubicBezTo>
                    <a:pt x="0" y="36091"/>
                    <a:pt x="5175" y="23598"/>
                    <a:pt x="14386" y="14386"/>
                  </a:cubicBezTo>
                  <a:cubicBezTo>
                    <a:pt x="23598" y="5175"/>
                    <a:pt x="36091" y="0"/>
                    <a:pt x="49118" y="0"/>
                  </a:cubicBezTo>
                  <a:close/>
                </a:path>
              </a:pathLst>
            </a:custGeom>
            <a:solidFill>
              <a:srgbClr val="4023B3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2117146" cy="679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547409" y="6905948"/>
            <a:ext cx="8038540" cy="2434839"/>
            <a:chOff x="0" y="0"/>
            <a:chExt cx="2117146" cy="64127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17146" cy="641274"/>
            </a:xfrm>
            <a:custGeom>
              <a:avLst/>
              <a:gdLst/>
              <a:ahLst/>
              <a:cxnLst/>
              <a:rect l="l" t="t" r="r" b="b"/>
              <a:pathLst>
                <a:path w="2117146" h="641274">
                  <a:moveTo>
                    <a:pt x="49118" y="0"/>
                  </a:moveTo>
                  <a:lnTo>
                    <a:pt x="2068028" y="0"/>
                  </a:lnTo>
                  <a:cubicBezTo>
                    <a:pt x="2081055" y="0"/>
                    <a:pt x="2093549" y="5175"/>
                    <a:pt x="2102760" y="14386"/>
                  </a:cubicBezTo>
                  <a:cubicBezTo>
                    <a:pt x="2111971" y="23598"/>
                    <a:pt x="2117146" y="36091"/>
                    <a:pt x="2117146" y="49118"/>
                  </a:cubicBezTo>
                  <a:lnTo>
                    <a:pt x="2117146" y="592156"/>
                  </a:lnTo>
                  <a:cubicBezTo>
                    <a:pt x="2117146" y="605183"/>
                    <a:pt x="2111971" y="617677"/>
                    <a:pt x="2102760" y="626888"/>
                  </a:cubicBezTo>
                  <a:cubicBezTo>
                    <a:pt x="2093549" y="636099"/>
                    <a:pt x="2081055" y="641274"/>
                    <a:pt x="2068028" y="641274"/>
                  </a:cubicBezTo>
                  <a:lnTo>
                    <a:pt x="49118" y="641274"/>
                  </a:lnTo>
                  <a:cubicBezTo>
                    <a:pt x="36091" y="641274"/>
                    <a:pt x="23598" y="636099"/>
                    <a:pt x="14386" y="626888"/>
                  </a:cubicBezTo>
                  <a:cubicBezTo>
                    <a:pt x="5175" y="617677"/>
                    <a:pt x="0" y="605183"/>
                    <a:pt x="0" y="592156"/>
                  </a:cubicBezTo>
                  <a:lnTo>
                    <a:pt x="0" y="49118"/>
                  </a:lnTo>
                  <a:cubicBezTo>
                    <a:pt x="0" y="36091"/>
                    <a:pt x="5175" y="23598"/>
                    <a:pt x="14386" y="14386"/>
                  </a:cubicBezTo>
                  <a:cubicBezTo>
                    <a:pt x="23598" y="5175"/>
                    <a:pt x="36091" y="0"/>
                    <a:pt x="49118" y="0"/>
                  </a:cubicBezTo>
                  <a:close/>
                </a:path>
              </a:pathLst>
            </a:custGeom>
            <a:solidFill>
              <a:srgbClr val="4023B3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2117146" cy="679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8993" y="7583922"/>
            <a:ext cx="778257" cy="778257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263301" y="969604"/>
            <a:ext cx="6874325" cy="4952775"/>
          </a:xfrm>
          <a:custGeom>
            <a:avLst/>
            <a:gdLst/>
            <a:ahLst/>
            <a:cxnLst/>
            <a:rect l="l" t="t" r="r" b="b"/>
            <a:pathLst>
              <a:path w="6874325" h="4952775">
                <a:moveTo>
                  <a:pt x="0" y="0"/>
                </a:moveTo>
                <a:lnTo>
                  <a:pt x="6874325" y="0"/>
                </a:lnTo>
                <a:lnTo>
                  <a:pt x="6874325" y="4952775"/>
                </a:lnTo>
                <a:lnTo>
                  <a:pt x="0" y="495277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1202" r="-65700" b="-5174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9" name="TextBox 29"/>
          <p:cNvSpPr txBox="1"/>
          <p:nvPr/>
        </p:nvSpPr>
        <p:spPr>
          <a:xfrm>
            <a:off x="1028700" y="7579614"/>
            <a:ext cx="6288701" cy="1683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3"/>
              </a:lnSpc>
            </a:pPr>
            <a:r>
              <a:rPr lang="en-US" sz="7109" b="1" spc="-213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CENÁRIO DE </a:t>
            </a:r>
            <a:r>
              <a:rPr lang="en-US" sz="7109" b="1" spc="-213">
                <a:solidFill>
                  <a:srgbClr val="3E158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TESTE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92928" y="990600"/>
            <a:ext cx="5434432" cy="2455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7"/>
              </a:lnSpc>
            </a:pPr>
            <a:r>
              <a:rPr lang="en-US" sz="2355" spc="-23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Deepfakes deixam padrões artificiais no espectro de frequência das imagens. É difícil detectar esses sinais apenas olhando a imagem no domínio normal.</a:t>
            </a:r>
          </a:p>
          <a:p>
            <a:pPr algn="l">
              <a:lnSpc>
                <a:spcPts val="3297"/>
              </a:lnSpc>
            </a:pPr>
            <a:endParaRPr lang="en-US" sz="2355" spc="-23">
              <a:solidFill>
                <a:srgbClr val="C4EC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l">
              <a:lnSpc>
                <a:spcPts val="3297"/>
              </a:lnSpc>
              <a:spcBef>
                <a:spcPct val="0"/>
              </a:spcBef>
            </a:pPr>
            <a:endParaRPr lang="en-US" sz="2355" spc="-23">
              <a:solidFill>
                <a:srgbClr val="C4EC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2492928" y="3945835"/>
            <a:ext cx="5501827" cy="2181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7"/>
              </a:lnSpc>
            </a:pPr>
            <a:r>
              <a:rPr lang="en-US" sz="2176" spc="-21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Usar a FFT para ver padrões que só aparecem em imagens falsas.</a:t>
            </a:r>
          </a:p>
          <a:p>
            <a:pPr algn="l">
              <a:lnSpc>
                <a:spcPts val="3047"/>
              </a:lnSpc>
            </a:pPr>
            <a:r>
              <a:rPr lang="en-US" sz="2176" spc="-21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Com esses padrões, o sistema gera uma pontuação e diz se a imagem é natural, indeterminada ou sintética..</a:t>
            </a:r>
          </a:p>
          <a:p>
            <a:pPr algn="l">
              <a:lnSpc>
                <a:spcPts val="2194"/>
              </a:lnSpc>
              <a:spcBef>
                <a:spcPct val="0"/>
              </a:spcBef>
            </a:pPr>
            <a:endParaRPr lang="en-US" sz="2176" spc="-21">
              <a:solidFill>
                <a:srgbClr val="C4EC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9818595" y="1490651"/>
            <a:ext cx="2060689" cy="476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 spc="-25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 Problema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818595" y="4792402"/>
            <a:ext cx="2060689" cy="476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 spc="-25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 Solução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677811" y="7829169"/>
            <a:ext cx="2060689" cy="476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 spc="-25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 Processo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492928" y="7064302"/>
            <a:ext cx="5680943" cy="201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4"/>
              </a:lnSpc>
            </a:pPr>
            <a:r>
              <a:rPr lang="en-US" sz="2324" spc="-23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 sistema captura 3 frames, pré-processa, aplica FFT, extrai métricas, soma a pontuação e classifica a imagem como natural, indeterminada ou sintética.</a:t>
            </a:r>
          </a:p>
          <a:p>
            <a:pPr algn="l">
              <a:lnSpc>
                <a:spcPts val="3254"/>
              </a:lnSpc>
              <a:spcBef>
                <a:spcPct val="0"/>
              </a:spcBef>
            </a:pPr>
            <a:endParaRPr lang="en-US" sz="2324" spc="-23">
              <a:solidFill>
                <a:srgbClr val="C4EC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</p:spTree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3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3804905" y="-616941"/>
            <a:ext cx="7024991" cy="7024991"/>
          </a:xfrm>
          <a:custGeom>
            <a:avLst/>
            <a:gdLst/>
            <a:ahLst/>
            <a:cxnLst/>
            <a:rect l="l" t="t" r="r" b="b"/>
            <a:pathLst>
              <a:path w="7024991" h="7024991">
                <a:moveTo>
                  <a:pt x="0" y="0"/>
                </a:moveTo>
                <a:lnTo>
                  <a:pt x="7024992" y="0"/>
                </a:lnTo>
                <a:lnTo>
                  <a:pt x="7024992" y="7024991"/>
                </a:lnTo>
                <a:lnTo>
                  <a:pt x="0" y="70249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2159956" y="9091814"/>
            <a:ext cx="665943" cy="166486"/>
          </a:xfrm>
          <a:custGeom>
            <a:avLst/>
            <a:gdLst/>
            <a:ahLst/>
            <a:cxnLst/>
            <a:rect l="l" t="t" r="r" b="b"/>
            <a:pathLst>
              <a:path w="665943" h="166486">
                <a:moveTo>
                  <a:pt x="0" y="0"/>
                </a:moveTo>
                <a:lnTo>
                  <a:pt x="665943" y="0"/>
                </a:lnTo>
                <a:lnTo>
                  <a:pt x="665943" y="166486"/>
                </a:lnTo>
                <a:lnTo>
                  <a:pt x="0" y="1664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-5400000">
            <a:off x="6085067" y="5872718"/>
            <a:ext cx="6284859" cy="3204799"/>
          </a:xfrm>
          <a:custGeom>
            <a:avLst/>
            <a:gdLst/>
            <a:ahLst/>
            <a:cxnLst/>
            <a:rect l="l" t="t" r="r" b="b"/>
            <a:pathLst>
              <a:path w="6284859" h="3204799">
                <a:moveTo>
                  <a:pt x="0" y="0"/>
                </a:moveTo>
                <a:lnTo>
                  <a:pt x="6284859" y="0"/>
                </a:lnTo>
                <a:lnTo>
                  <a:pt x="6284859" y="3204800"/>
                </a:lnTo>
                <a:lnTo>
                  <a:pt x="0" y="320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96107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" name="Group 5"/>
          <p:cNvGrpSpPr/>
          <p:nvPr/>
        </p:nvGrpSpPr>
        <p:grpSpPr>
          <a:xfrm>
            <a:off x="17322769" y="9435898"/>
            <a:ext cx="851102" cy="851102"/>
            <a:chOff x="0" y="0"/>
            <a:chExt cx="660400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660400"/>
            </a:xfrm>
            <a:custGeom>
              <a:avLst/>
              <a:gdLst/>
              <a:ahLst/>
              <a:cxnLst/>
              <a:rect l="l" t="t" r="r" b="b"/>
              <a:pathLst>
                <a:path w="660400" h="660400">
                  <a:moveTo>
                    <a:pt x="660400" y="167989"/>
                  </a:moveTo>
                  <a:cubicBezTo>
                    <a:pt x="569492" y="77081"/>
                    <a:pt x="423464" y="75292"/>
                    <a:pt x="330286" y="162297"/>
                  </a:cubicBezTo>
                  <a:lnTo>
                    <a:pt x="167989" y="0"/>
                  </a:lnTo>
                  <a:cubicBezTo>
                    <a:pt x="77081" y="90908"/>
                    <a:pt x="75292" y="236936"/>
                    <a:pt x="162297" y="330114"/>
                  </a:cubicBezTo>
                  <a:lnTo>
                    <a:pt x="0" y="492411"/>
                  </a:lnTo>
                  <a:cubicBezTo>
                    <a:pt x="90908" y="583319"/>
                    <a:pt x="236936" y="585108"/>
                    <a:pt x="330114" y="498103"/>
                  </a:cubicBezTo>
                  <a:lnTo>
                    <a:pt x="492411" y="660400"/>
                  </a:lnTo>
                  <a:cubicBezTo>
                    <a:pt x="583319" y="569492"/>
                    <a:pt x="585108" y="423464"/>
                    <a:pt x="498103" y="330286"/>
                  </a:cubicBezTo>
                  <a:lnTo>
                    <a:pt x="660400" y="167989"/>
                  </a:lnTo>
                  <a:close/>
                </a:path>
              </a:pathLst>
            </a:custGeom>
            <a:solidFill>
              <a:srgbClr val="1F0D68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65100" y="127000"/>
              <a:ext cx="3302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2031390"/>
            <a:ext cx="15868310" cy="7656460"/>
          </a:xfrm>
          <a:custGeom>
            <a:avLst/>
            <a:gdLst/>
            <a:ahLst/>
            <a:cxnLst/>
            <a:rect l="l" t="t" r="r" b="b"/>
            <a:pathLst>
              <a:path w="15868310" h="7656460">
                <a:moveTo>
                  <a:pt x="0" y="0"/>
                </a:moveTo>
                <a:lnTo>
                  <a:pt x="15868310" y="0"/>
                </a:lnTo>
                <a:lnTo>
                  <a:pt x="15868310" y="7656460"/>
                </a:lnTo>
                <a:lnTo>
                  <a:pt x="0" y="76564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11885170" y="334747"/>
            <a:ext cx="6288701" cy="1683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3"/>
              </a:lnSpc>
            </a:pPr>
            <a:r>
              <a:rPr lang="en-US" sz="7109" b="1" spc="-213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RESUL</a:t>
            </a:r>
            <a:r>
              <a:rPr lang="en-US" sz="7109" b="1" spc="-213">
                <a:solidFill>
                  <a:srgbClr val="3E158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TADO</a:t>
            </a:r>
          </a:p>
          <a:p>
            <a:pPr algn="l">
              <a:lnSpc>
                <a:spcPts val="5403"/>
              </a:lnSpc>
            </a:pPr>
            <a:r>
              <a:rPr lang="en-US" sz="7109" b="1" spc="-213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REAL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598673" y="9649750"/>
            <a:ext cx="299249" cy="38177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913"/>
              </a:lnSpc>
              <a:spcBef>
                <a:spcPct val="0"/>
              </a:spcBef>
            </a:pPr>
            <a:r>
              <a:rPr lang="en-US" sz="2080" b="1" spc="-20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19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968405" y="386163"/>
            <a:ext cx="778257" cy="77825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1560908" y="3226574"/>
            <a:ext cx="7024991" cy="7024991"/>
          </a:xfrm>
          <a:custGeom>
            <a:avLst/>
            <a:gdLst/>
            <a:ahLst/>
            <a:cxnLst/>
            <a:rect l="l" t="t" r="r" b="b"/>
            <a:pathLst>
              <a:path w="7024991" h="7024991">
                <a:moveTo>
                  <a:pt x="0" y="0"/>
                </a:moveTo>
                <a:lnTo>
                  <a:pt x="7024992" y="0"/>
                </a:lnTo>
                <a:lnTo>
                  <a:pt x="7024992" y="7024992"/>
                </a:lnTo>
                <a:lnTo>
                  <a:pt x="0" y="7024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5400000">
            <a:off x="3923234" y="623344"/>
            <a:ext cx="6686943" cy="3409832"/>
          </a:xfrm>
          <a:custGeom>
            <a:avLst/>
            <a:gdLst/>
            <a:ahLst/>
            <a:cxnLst/>
            <a:rect l="l" t="t" r="r" b="b"/>
            <a:pathLst>
              <a:path w="6686943" h="3409832">
                <a:moveTo>
                  <a:pt x="0" y="0"/>
                </a:moveTo>
                <a:lnTo>
                  <a:pt x="6686943" y="0"/>
                </a:lnTo>
                <a:lnTo>
                  <a:pt x="6686943" y="3409831"/>
                </a:lnTo>
                <a:lnTo>
                  <a:pt x="0" y="34098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9610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AutoShape 4"/>
          <p:cNvSpPr/>
          <p:nvPr/>
        </p:nvSpPr>
        <p:spPr>
          <a:xfrm flipH="1" flipV="1">
            <a:off x="9662184" y="3226574"/>
            <a:ext cx="0" cy="6031726"/>
          </a:xfrm>
          <a:prstGeom prst="line">
            <a:avLst/>
          </a:prstGeom>
          <a:ln w="9525" cap="flat">
            <a:solidFill>
              <a:srgbClr val="C4EC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0276546" y="9091814"/>
            <a:ext cx="665943" cy="166486"/>
          </a:xfrm>
          <a:custGeom>
            <a:avLst/>
            <a:gdLst/>
            <a:ahLst/>
            <a:cxnLst/>
            <a:rect l="l" t="t" r="r" b="b"/>
            <a:pathLst>
              <a:path w="665943" h="166486">
                <a:moveTo>
                  <a:pt x="0" y="0"/>
                </a:moveTo>
                <a:lnTo>
                  <a:pt x="665943" y="0"/>
                </a:lnTo>
                <a:lnTo>
                  <a:pt x="665943" y="166486"/>
                </a:lnTo>
                <a:lnTo>
                  <a:pt x="0" y="1664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rot="5400000">
            <a:off x="4075634" y="775744"/>
            <a:ext cx="6686943" cy="3409832"/>
          </a:xfrm>
          <a:custGeom>
            <a:avLst/>
            <a:gdLst/>
            <a:ahLst/>
            <a:cxnLst/>
            <a:rect l="l" t="t" r="r" b="b"/>
            <a:pathLst>
              <a:path w="6686943" h="3409832">
                <a:moveTo>
                  <a:pt x="0" y="0"/>
                </a:moveTo>
                <a:lnTo>
                  <a:pt x="6686943" y="0"/>
                </a:lnTo>
                <a:lnTo>
                  <a:pt x="6686943" y="3409831"/>
                </a:lnTo>
                <a:lnTo>
                  <a:pt x="0" y="34098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9610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 rot="5400000" flipH="1">
            <a:off x="3847034" y="7477184"/>
            <a:ext cx="6686943" cy="3409832"/>
          </a:xfrm>
          <a:custGeom>
            <a:avLst/>
            <a:gdLst/>
            <a:ahLst/>
            <a:cxnLst/>
            <a:rect l="l" t="t" r="r" b="b"/>
            <a:pathLst>
              <a:path w="6686943" h="3409832">
                <a:moveTo>
                  <a:pt x="6686943" y="0"/>
                </a:moveTo>
                <a:lnTo>
                  <a:pt x="0" y="0"/>
                </a:lnTo>
                <a:lnTo>
                  <a:pt x="0" y="3409832"/>
                </a:lnTo>
                <a:lnTo>
                  <a:pt x="6686943" y="3409832"/>
                </a:lnTo>
                <a:lnTo>
                  <a:pt x="668694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9610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 rot="5400000" flipH="1">
            <a:off x="3999434" y="7629584"/>
            <a:ext cx="6686943" cy="3409832"/>
          </a:xfrm>
          <a:custGeom>
            <a:avLst/>
            <a:gdLst/>
            <a:ahLst/>
            <a:cxnLst/>
            <a:rect l="l" t="t" r="r" b="b"/>
            <a:pathLst>
              <a:path w="6686943" h="3409832">
                <a:moveTo>
                  <a:pt x="6686943" y="0"/>
                </a:moveTo>
                <a:lnTo>
                  <a:pt x="0" y="0"/>
                </a:lnTo>
                <a:lnTo>
                  <a:pt x="0" y="3409832"/>
                </a:lnTo>
                <a:lnTo>
                  <a:pt x="6686943" y="3409832"/>
                </a:lnTo>
                <a:lnTo>
                  <a:pt x="668694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9610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243296" y="3086100"/>
            <a:ext cx="4941354" cy="4114800"/>
          </a:xfrm>
          <a:custGeom>
            <a:avLst/>
            <a:gdLst/>
            <a:ahLst/>
            <a:cxnLst/>
            <a:rect l="l" t="t" r="r" b="b"/>
            <a:pathLst>
              <a:path w="4941354" h="4114800">
                <a:moveTo>
                  <a:pt x="0" y="0"/>
                </a:moveTo>
                <a:lnTo>
                  <a:pt x="4941353" y="0"/>
                </a:lnTo>
                <a:lnTo>
                  <a:pt x="49413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0" name="Group 10"/>
          <p:cNvGrpSpPr/>
          <p:nvPr/>
        </p:nvGrpSpPr>
        <p:grpSpPr>
          <a:xfrm>
            <a:off x="9813949" y="3568436"/>
            <a:ext cx="514350" cy="51435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2EAF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475302" y="1333500"/>
            <a:ext cx="7272152" cy="888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7200" b="1" spc="-215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ALUNOS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447996" y="3511286"/>
            <a:ext cx="7286791" cy="5409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78"/>
              </a:lnSpc>
            </a:pPr>
            <a:r>
              <a:rPr lang="en-US" sz="3270" b="1" spc="-32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EMANUEL LOPES SILVA  </a:t>
            </a:r>
            <a:r>
              <a:rPr lang="en-US" sz="3270" b="1" spc="-32">
                <a:solidFill>
                  <a:srgbClr val="5E17E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20250071189 </a:t>
            </a:r>
          </a:p>
          <a:p>
            <a:pPr algn="l">
              <a:lnSpc>
                <a:spcPts val="4578"/>
              </a:lnSpc>
            </a:pPr>
            <a:r>
              <a:rPr lang="en-US" sz="3270" b="1" spc="-32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JOSUEL PINHEIRO BARROS JUNIOR  </a:t>
            </a:r>
            <a:r>
              <a:rPr lang="en-US" sz="3270" b="1" spc="-32">
                <a:solidFill>
                  <a:srgbClr val="5E17E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20250071240</a:t>
            </a:r>
          </a:p>
          <a:p>
            <a:pPr algn="l">
              <a:lnSpc>
                <a:spcPts val="4578"/>
              </a:lnSpc>
            </a:pPr>
            <a:r>
              <a:rPr lang="en-US" sz="3270" b="1" spc="-32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LUCAS EMANOEL AMARAL GOMES  </a:t>
            </a:r>
            <a:r>
              <a:rPr lang="en-US" sz="3270" b="1" spc="-32">
                <a:solidFill>
                  <a:srgbClr val="5E17E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20250071250</a:t>
            </a:r>
          </a:p>
          <a:p>
            <a:pPr algn="l">
              <a:lnSpc>
                <a:spcPts val="4578"/>
              </a:lnSpc>
            </a:pPr>
            <a:r>
              <a:rPr lang="en-US" sz="3270" b="1" spc="-32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JOÃO LUCAS SILVA DA SILVA  </a:t>
            </a:r>
            <a:r>
              <a:rPr lang="en-US" sz="3270" b="1" spc="-32">
                <a:solidFill>
                  <a:srgbClr val="5E17E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2021017890</a:t>
            </a:r>
          </a:p>
          <a:p>
            <a:pPr algn="l">
              <a:lnSpc>
                <a:spcPts val="3052"/>
              </a:lnSpc>
              <a:spcBef>
                <a:spcPct val="0"/>
              </a:spcBef>
            </a:pPr>
            <a:endParaRPr lang="en-US" sz="3270" b="1" spc="-32">
              <a:solidFill>
                <a:srgbClr val="5E17EB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9816037" y="4873231"/>
            <a:ext cx="514350" cy="51435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2EAF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838396" y="6101393"/>
            <a:ext cx="514350" cy="514350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2EAF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838396" y="7406318"/>
            <a:ext cx="514350" cy="51435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2EAF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7322769" y="9435898"/>
            <a:ext cx="851102" cy="851102"/>
            <a:chOff x="0" y="0"/>
            <a:chExt cx="660400" cy="6604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60400" cy="660400"/>
            </a:xfrm>
            <a:custGeom>
              <a:avLst/>
              <a:gdLst/>
              <a:ahLst/>
              <a:cxnLst/>
              <a:rect l="l" t="t" r="r" b="b"/>
              <a:pathLst>
                <a:path w="660400" h="660400">
                  <a:moveTo>
                    <a:pt x="660400" y="167989"/>
                  </a:moveTo>
                  <a:cubicBezTo>
                    <a:pt x="569492" y="77081"/>
                    <a:pt x="423464" y="75292"/>
                    <a:pt x="330286" y="162297"/>
                  </a:cubicBezTo>
                  <a:lnTo>
                    <a:pt x="167989" y="0"/>
                  </a:lnTo>
                  <a:cubicBezTo>
                    <a:pt x="77081" y="90908"/>
                    <a:pt x="75292" y="236936"/>
                    <a:pt x="162297" y="330114"/>
                  </a:cubicBezTo>
                  <a:lnTo>
                    <a:pt x="0" y="492411"/>
                  </a:lnTo>
                  <a:cubicBezTo>
                    <a:pt x="90908" y="583319"/>
                    <a:pt x="236936" y="585108"/>
                    <a:pt x="330114" y="498103"/>
                  </a:cubicBezTo>
                  <a:lnTo>
                    <a:pt x="492411" y="660400"/>
                  </a:lnTo>
                  <a:cubicBezTo>
                    <a:pt x="583319" y="569492"/>
                    <a:pt x="585108" y="423464"/>
                    <a:pt x="498103" y="330286"/>
                  </a:cubicBezTo>
                  <a:lnTo>
                    <a:pt x="660400" y="167989"/>
                  </a:ln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65100" y="127000"/>
              <a:ext cx="3302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7674826" y="9663011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C4EC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</p:spTree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3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3804905" y="-616941"/>
            <a:ext cx="7024991" cy="7024991"/>
          </a:xfrm>
          <a:custGeom>
            <a:avLst/>
            <a:gdLst/>
            <a:ahLst/>
            <a:cxnLst/>
            <a:rect l="l" t="t" r="r" b="b"/>
            <a:pathLst>
              <a:path w="7024991" h="7024991">
                <a:moveTo>
                  <a:pt x="0" y="0"/>
                </a:moveTo>
                <a:lnTo>
                  <a:pt x="7024992" y="0"/>
                </a:lnTo>
                <a:lnTo>
                  <a:pt x="7024992" y="7024991"/>
                </a:lnTo>
                <a:lnTo>
                  <a:pt x="0" y="70249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2159956" y="9091814"/>
            <a:ext cx="665943" cy="166486"/>
          </a:xfrm>
          <a:custGeom>
            <a:avLst/>
            <a:gdLst/>
            <a:ahLst/>
            <a:cxnLst/>
            <a:rect l="l" t="t" r="r" b="b"/>
            <a:pathLst>
              <a:path w="665943" h="166486">
                <a:moveTo>
                  <a:pt x="0" y="0"/>
                </a:moveTo>
                <a:lnTo>
                  <a:pt x="665943" y="0"/>
                </a:lnTo>
                <a:lnTo>
                  <a:pt x="665943" y="166486"/>
                </a:lnTo>
                <a:lnTo>
                  <a:pt x="0" y="1664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-5400000">
            <a:off x="6085067" y="5872718"/>
            <a:ext cx="6284859" cy="3204799"/>
          </a:xfrm>
          <a:custGeom>
            <a:avLst/>
            <a:gdLst/>
            <a:ahLst/>
            <a:cxnLst/>
            <a:rect l="l" t="t" r="r" b="b"/>
            <a:pathLst>
              <a:path w="6284859" h="3204799">
                <a:moveTo>
                  <a:pt x="0" y="0"/>
                </a:moveTo>
                <a:lnTo>
                  <a:pt x="6284859" y="0"/>
                </a:lnTo>
                <a:lnTo>
                  <a:pt x="6284859" y="3204800"/>
                </a:lnTo>
                <a:lnTo>
                  <a:pt x="0" y="320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96107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" name="Group 5"/>
          <p:cNvGrpSpPr/>
          <p:nvPr/>
        </p:nvGrpSpPr>
        <p:grpSpPr>
          <a:xfrm>
            <a:off x="17322769" y="9435898"/>
            <a:ext cx="851102" cy="851102"/>
            <a:chOff x="0" y="0"/>
            <a:chExt cx="660400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660400"/>
            </a:xfrm>
            <a:custGeom>
              <a:avLst/>
              <a:gdLst/>
              <a:ahLst/>
              <a:cxnLst/>
              <a:rect l="l" t="t" r="r" b="b"/>
              <a:pathLst>
                <a:path w="660400" h="660400">
                  <a:moveTo>
                    <a:pt x="660400" y="167989"/>
                  </a:moveTo>
                  <a:cubicBezTo>
                    <a:pt x="569492" y="77081"/>
                    <a:pt x="423464" y="75292"/>
                    <a:pt x="330286" y="162297"/>
                  </a:cubicBezTo>
                  <a:lnTo>
                    <a:pt x="167989" y="0"/>
                  </a:lnTo>
                  <a:cubicBezTo>
                    <a:pt x="77081" y="90908"/>
                    <a:pt x="75292" y="236936"/>
                    <a:pt x="162297" y="330114"/>
                  </a:cubicBezTo>
                  <a:lnTo>
                    <a:pt x="0" y="492411"/>
                  </a:lnTo>
                  <a:cubicBezTo>
                    <a:pt x="90908" y="583319"/>
                    <a:pt x="236936" y="585108"/>
                    <a:pt x="330114" y="498103"/>
                  </a:cubicBezTo>
                  <a:lnTo>
                    <a:pt x="492411" y="660400"/>
                  </a:lnTo>
                  <a:cubicBezTo>
                    <a:pt x="583319" y="569492"/>
                    <a:pt x="585108" y="423464"/>
                    <a:pt x="498103" y="330286"/>
                  </a:cubicBezTo>
                  <a:lnTo>
                    <a:pt x="660400" y="167989"/>
                  </a:lnTo>
                  <a:close/>
                </a:path>
              </a:pathLst>
            </a:custGeom>
            <a:solidFill>
              <a:srgbClr val="1F0D68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65100" y="127000"/>
              <a:ext cx="3302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2492983"/>
            <a:ext cx="18007740" cy="6765317"/>
          </a:xfrm>
          <a:custGeom>
            <a:avLst/>
            <a:gdLst/>
            <a:ahLst/>
            <a:cxnLst/>
            <a:rect l="l" t="t" r="r" b="b"/>
            <a:pathLst>
              <a:path w="18007740" h="6765317">
                <a:moveTo>
                  <a:pt x="0" y="0"/>
                </a:moveTo>
                <a:lnTo>
                  <a:pt x="18007740" y="0"/>
                </a:lnTo>
                <a:lnTo>
                  <a:pt x="18007740" y="6765317"/>
                </a:lnTo>
                <a:lnTo>
                  <a:pt x="0" y="67653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013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11885170" y="381176"/>
            <a:ext cx="6288701" cy="1683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3"/>
              </a:lnSpc>
            </a:pPr>
            <a:r>
              <a:rPr lang="en-US" sz="7109" b="1" spc="-213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RESUL</a:t>
            </a:r>
            <a:r>
              <a:rPr lang="en-US" sz="7109" b="1" spc="-213">
                <a:solidFill>
                  <a:srgbClr val="3E158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TADO</a:t>
            </a:r>
          </a:p>
          <a:p>
            <a:pPr algn="l">
              <a:lnSpc>
                <a:spcPts val="5403"/>
              </a:lnSpc>
            </a:pPr>
            <a:r>
              <a:rPr lang="en-US" sz="7109" b="1" spc="-213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FALSO 1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598673" y="9649750"/>
            <a:ext cx="299249" cy="38177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913"/>
              </a:lnSpc>
              <a:spcBef>
                <a:spcPct val="0"/>
              </a:spcBef>
            </a:pPr>
            <a:r>
              <a:rPr lang="en-US" sz="2080" b="1" spc="-20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20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968405" y="433936"/>
            <a:ext cx="778257" cy="77825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3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3804905" y="-616941"/>
            <a:ext cx="7024991" cy="7024991"/>
          </a:xfrm>
          <a:custGeom>
            <a:avLst/>
            <a:gdLst/>
            <a:ahLst/>
            <a:cxnLst/>
            <a:rect l="l" t="t" r="r" b="b"/>
            <a:pathLst>
              <a:path w="7024991" h="7024991">
                <a:moveTo>
                  <a:pt x="0" y="0"/>
                </a:moveTo>
                <a:lnTo>
                  <a:pt x="7024992" y="0"/>
                </a:lnTo>
                <a:lnTo>
                  <a:pt x="7024992" y="7024991"/>
                </a:lnTo>
                <a:lnTo>
                  <a:pt x="0" y="70249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2159956" y="9091814"/>
            <a:ext cx="665943" cy="166486"/>
          </a:xfrm>
          <a:custGeom>
            <a:avLst/>
            <a:gdLst/>
            <a:ahLst/>
            <a:cxnLst/>
            <a:rect l="l" t="t" r="r" b="b"/>
            <a:pathLst>
              <a:path w="665943" h="166486">
                <a:moveTo>
                  <a:pt x="0" y="0"/>
                </a:moveTo>
                <a:lnTo>
                  <a:pt x="665943" y="0"/>
                </a:lnTo>
                <a:lnTo>
                  <a:pt x="665943" y="166486"/>
                </a:lnTo>
                <a:lnTo>
                  <a:pt x="0" y="1664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-5400000">
            <a:off x="6085067" y="5872718"/>
            <a:ext cx="6284859" cy="3204799"/>
          </a:xfrm>
          <a:custGeom>
            <a:avLst/>
            <a:gdLst/>
            <a:ahLst/>
            <a:cxnLst/>
            <a:rect l="l" t="t" r="r" b="b"/>
            <a:pathLst>
              <a:path w="6284859" h="3204799">
                <a:moveTo>
                  <a:pt x="0" y="0"/>
                </a:moveTo>
                <a:lnTo>
                  <a:pt x="6284859" y="0"/>
                </a:lnTo>
                <a:lnTo>
                  <a:pt x="6284859" y="3204800"/>
                </a:lnTo>
                <a:lnTo>
                  <a:pt x="0" y="320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96107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" name="Group 5"/>
          <p:cNvGrpSpPr/>
          <p:nvPr/>
        </p:nvGrpSpPr>
        <p:grpSpPr>
          <a:xfrm>
            <a:off x="17322769" y="9435898"/>
            <a:ext cx="851102" cy="851102"/>
            <a:chOff x="0" y="0"/>
            <a:chExt cx="660400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660400"/>
            </a:xfrm>
            <a:custGeom>
              <a:avLst/>
              <a:gdLst/>
              <a:ahLst/>
              <a:cxnLst/>
              <a:rect l="l" t="t" r="r" b="b"/>
              <a:pathLst>
                <a:path w="660400" h="660400">
                  <a:moveTo>
                    <a:pt x="660400" y="167989"/>
                  </a:moveTo>
                  <a:cubicBezTo>
                    <a:pt x="569492" y="77081"/>
                    <a:pt x="423464" y="75292"/>
                    <a:pt x="330286" y="162297"/>
                  </a:cubicBezTo>
                  <a:lnTo>
                    <a:pt x="167989" y="0"/>
                  </a:lnTo>
                  <a:cubicBezTo>
                    <a:pt x="77081" y="90908"/>
                    <a:pt x="75292" y="236936"/>
                    <a:pt x="162297" y="330114"/>
                  </a:cubicBezTo>
                  <a:lnTo>
                    <a:pt x="0" y="492411"/>
                  </a:lnTo>
                  <a:cubicBezTo>
                    <a:pt x="90908" y="583319"/>
                    <a:pt x="236936" y="585108"/>
                    <a:pt x="330114" y="498103"/>
                  </a:cubicBezTo>
                  <a:lnTo>
                    <a:pt x="492411" y="660400"/>
                  </a:lnTo>
                  <a:cubicBezTo>
                    <a:pt x="583319" y="569492"/>
                    <a:pt x="585108" y="423464"/>
                    <a:pt x="498103" y="330286"/>
                  </a:cubicBezTo>
                  <a:lnTo>
                    <a:pt x="660400" y="167989"/>
                  </a:lnTo>
                  <a:close/>
                </a:path>
              </a:pathLst>
            </a:custGeom>
            <a:solidFill>
              <a:srgbClr val="1F0D68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65100" y="127000"/>
              <a:ext cx="3302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406657" y="2299898"/>
            <a:ext cx="17641680" cy="6605492"/>
          </a:xfrm>
          <a:custGeom>
            <a:avLst/>
            <a:gdLst/>
            <a:ahLst/>
            <a:cxnLst/>
            <a:rect l="l" t="t" r="r" b="b"/>
            <a:pathLst>
              <a:path w="17641680" h="6605492">
                <a:moveTo>
                  <a:pt x="0" y="0"/>
                </a:moveTo>
                <a:lnTo>
                  <a:pt x="17641680" y="0"/>
                </a:lnTo>
                <a:lnTo>
                  <a:pt x="17641680" y="6605492"/>
                </a:lnTo>
                <a:lnTo>
                  <a:pt x="0" y="66054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20" t="-1041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11885170" y="426216"/>
            <a:ext cx="6288701" cy="1683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3"/>
              </a:lnSpc>
            </a:pPr>
            <a:r>
              <a:rPr lang="en-US" sz="7109" b="1" spc="-213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RESUL</a:t>
            </a:r>
            <a:r>
              <a:rPr lang="en-US" sz="7109" b="1" spc="-213">
                <a:solidFill>
                  <a:srgbClr val="3E158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TADO</a:t>
            </a:r>
          </a:p>
          <a:p>
            <a:pPr algn="l">
              <a:lnSpc>
                <a:spcPts val="5403"/>
              </a:lnSpc>
            </a:pPr>
            <a:r>
              <a:rPr lang="en-US" sz="7109" b="1" spc="-213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FALSO 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598673" y="9649750"/>
            <a:ext cx="299249" cy="38177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913"/>
              </a:lnSpc>
              <a:spcBef>
                <a:spcPct val="0"/>
              </a:spcBef>
            </a:pPr>
            <a:r>
              <a:rPr lang="en-US" sz="2080" b="1" spc="-20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21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968405" y="433936"/>
            <a:ext cx="778257" cy="77825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1756594" y="-507549"/>
            <a:ext cx="7024991" cy="7024991"/>
          </a:xfrm>
          <a:custGeom>
            <a:avLst/>
            <a:gdLst/>
            <a:ahLst/>
            <a:cxnLst/>
            <a:rect l="l" t="t" r="r" b="b"/>
            <a:pathLst>
              <a:path w="7024991" h="7024991">
                <a:moveTo>
                  <a:pt x="0" y="0"/>
                </a:moveTo>
                <a:lnTo>
                  <a:pt x="7024991" y="0"/>
                </a:lnTo>
                <a:lnTo>
                  <a:pt x="7024991" y="7024992"/>
                </a:lnTo>
                <a:lnTo>
                  <a:pt x="0" y="7024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0333538" y="1028700"/>
            <a:ext cx="6925762" cy="8229600"/>
          </a:xfrm>
          <a:custGeom>
            <a:avLst/>
            <a:gdLst/>
            <a:ahLst/>
            <a:cxnLst/>
            <a:rect l="l" t="t" r="r" b="b"/>
            <a:pathLst>
              <a:path w="6925762" h="8229600">
                <a:moveTo>
                  <a:pt x="0" y="0"/>
                </a:moveTo>
                <a:lnTo>
                  <a:pt x="6925762" y="0"/>
                </a:lnTo>
                <a:lnTo>
                  <a:pt x="692576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-5400000">
            <a:off x="8072990" y="5838444"/>
            <a:ext cx="6284859" cy="3204799"/>
          </a:xfrm>
          <a:custGeom>
            <a:avLst/>
            <a:gdLst/>
            <a:ahLst/>
            <a:cxnLst/>
            <a:rect l="l" t="t" r="r" b="b"/>
            <a:pathLst>
              <a:path w="6284859" h="3204799">
                <a:moveTo>
                  <a:pt x="0" y="0"/>
                </a:moveTo>
                <a:lnTo>
                  <a:pt x="6284859" y="0"/>
                </a:lnTo>
                <a:lnTo>
                  <a:pt x="6284859" y="3204799"/>
                </a:lnTo>
                <a:lnTo>
                  <a:pt x="0" y="32047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b="-9610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6593357" y="9091814"/>
            <a:ext cx="665943" cy="166486"/>
          </a:xfrm>
          <a:custGeom>
            <a:avLst/>
            <a:gdLst/>
            <a:ahLst/>
            <a:cxnLst/>
            <a:rect l="l" t="t" r="r" b="b"/>
            <a:pathLst>
              <a:path w="665943" h="166486">
                <a:moveTo>
                  <a:pt x="0" y="0"/>
                </a:moveTo>
                <a:lnTo>
                  <a:pt x="665943" y="0"/>
                </a:lnTo>
                <a:lnTo>
                  <a:pt x="665943" y="166486"/>
                </a:lnTo>
                <a:lnTo>
                  <a:pt x="0" y="1664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" name="Group 6"/>
          <p:cNvGrpSpPr/>
          <p:nvPr/>
        </p:nvGrpSpPr>
        <p:grpSpPr>
          <a:xfrm>
            <a:off x="17322769" y="9435898"/>
            <a:ext cx="851102" cy="851102"/>
            <a:chOff x="0" y="0"/>
            <a:chExt cx="660400" cy="660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0400" cy="660400"/>
            </a:xfrm>
            <a:custGeom>
              <a:avLst/>
              <a:gdLst/>
              <a:ahLst/>
              <a:cxnLst/>
              <a:rect l="l" t="t" r="r" b="b"/>
              <a:pathLst>
                <a:path w="660400" h="660400">
                  <a:moveTo>
                    <a:pt x="660400" y="167989"/>
                  </a:moveTo>
                  <a:cubicBezTo>
                    <a:pt x="569492" y="77081"/>
                    <a:pt x="423464" y="75292"/>
                    <a:pt x="330286" y="162297"/>
                  </a:cubicBezTo>
                  <a:lnTo>
                    <a:pt x="167989" y="0"/>
                  </a:lnTo>
                  <a:cubicBezTo>
                    <a:pt x="77081" y="90908"/>
                    <a:pt x="75292" y="236936"/>
                    <a:pt x="162297" y="330114"/>
                  </a:cubicBezTo>
                  <a:lnTo>
                    <a:pt x="0" y="492411"/>
                  </a:lnTo>
                  <a:cubicBezTo>
                    <a:pt x="90908" y="583319"/>
                    <a:pt x="236936" y="585108"/>
                    <a:pt x="330114" y="498103"/>
                  </a:cubicBezTo>
                  <a:lnTo>
                    <a:pt x="492411" y="660400"/>
                  </a:lnTo>
                  <a:cubicBezTo>
                    <a:pt x="583319" y="569492"/>
                    <a:pt x="585108" y="423464"/>
                    <a:pt x="498103" y="330286"/>
                  </a:cubicBezTo>
                  <a:lnTo>
                    <a:pt x="660400" y="167989"/>
                  </a:ln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65100" y="127000"/>
              <a:ext cx="3302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698809" y="3600450"/>
            <a:ext cx="10506798" cy="3086100"/>
            <a:chOff x="0" y="0"/>
            <a:chExt cx="2767223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67223" cy="812800"/>
            </a:xfrm>
            <a:custGeom>
              <a:avLst/>
              <a:gdLst/>
              <a:ahLst/>
              <a:cxnLst/>
              <a:rect l="l" t="t" r="r" b="b"/>
              <a:pathLst>
                <a:path w="2767223" h="812800">
                  <a:moveTo>
                    <a:pt x="37579" y="0"/>
                  </a:moveTo>
                  <a:lnTo>
                    <a:pt x="2729643" y="0"/>
                  </a:lnTo>
                  <a:cubicBezTo>
                    <a:pt x="2739610" y="0"/>
                    <a:pt x="2749168" y="3959"/>
                    <a:pt x="2756216" y="11007"/>
                  </a:cubicBezTo>
                  <a:cubicBezTo>
                    <a:pt x="2763263" y="18054"/>
                    <a:pt x="2767223" y="27613"/>
                    <a:pt x="2767223" y="37579"/>
                  </a:cubicBezTo>
                  <a:lnTo>
                    <a:pt x="2767223" y="775221"/>
                  </a:lnTo>
                  <a:cubicBezTo>
                    <a:pt x="2767223" y="795975"/>
                    <a:pt x="2750398" y="812800"/>
                    <a:pt x="2729643" y="812800"/>
                  </a:cubicBezTo>
                  <a:lnTo>
                    <a:pt x="37579" y="812800"/>
                  </a:lnTo>
                  <a:cubicBezTo>
                    <a:pt x="27613" y="812800"/>
                    <a:pt x="18054" y="808841"/>
                    <a:pt x="11007" y="801793"/>
                  </a:cubicBezTo>
                  <a:cubicBezTo>
                    <a:pt x="3959" y="794746"/>
                    <a:pt x="0" y="785187"/>
                    <a:pt x="0" y="775221"/>
                  </a:cubicBezTo>
                  <a:lnTo>
                    <a:pt x="0" y="37579"/>
                  </a:lnTo>
                  <a:cubicBezTo>
                    <a:pt x="0" y="27613"/>
                    <a:pt x="3959" y="18054"/>
                    <a:pt x="11007" y="11007"/>
                  </a:cubicBezTo>
                  <a:cubicBezTo>
                    <a:pt x="18054" y="3959"/>
                    <a:pt x="27613" y="0"/>
                    <a:pt x="37579" y="0"/>
                  </a:cubicBezTo>
                  <a:close/>
                </a:path>
              </a:pathLst>
            </a:custGeom>
            <a:solidFill>
              <a:srgbClr val="1A089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767223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02561" y="4250789"/>
            <a:ext cx="8304789" cy="1456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58"/>
              </a:lnSpc>
              <a:spcBef>
                <a:spcPct val="0"/>
              </a:spcBef>
            </a:pPr>
            <a:r>
              <a:rPr lang="en-US" sz="2827" spc="-28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No fim das contas, Fourier é o que dá à IA a velocidade para aprender, o ouvido para nos escutar e a visão para distinguir o real do falso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2322767"/>
            <a:ext cx="8115300" cy="888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7200" b="1" spc="-215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CONCLUSÃO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603063" y="9663011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C4ECFF"/>
                </a:solidFill>
                <a:latin typeface="Open Sans"/>
                <a:ea typeface="Open Sans"/>
                <a:cs typeface="Open Sans"/>
                <a:sym typeface="Open Sans"/>
              </a:rPr>
              <a:t>22</a:t>
            </a:r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1560908" y="3226574"/>
            <a:ext cx="7024991" cy="7024991"/>
          </a:xfrm>
          <a:custGeom>
            <a:avLst/>
            <a:gdLst/>
            <a:ahLst/>
            <a:cxnLst/>
            <a:rect l="l" t="t" r="r" b="b"/>
            <a:pathLst>
              <a:path w="7024991" h="7024991">
                <a:moveTo>
                  <a:pt x="0" y="0"/>
                </a:moveTo>
                <a:lnTo>
                  <a:pt x="7024992" y="0"/>
                </a:lnTo>
                <a:lnTo>
                  <a:pt x="7024992" y="7024992"/>
                </a:lnTo>
                <a:lnTo>
                  <a:pt x="0" y="7024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5400000">
            <a:off x="3840399" y="706178"/>
            <a:ext cx="7024991" cy="3582211"/>
          </a:xfrm>
          <a:custGeom>
            <a:avLst/>
            <a:gdLst/>
            <a:ahLst/>
            <a:cxnLst/>
            <a:rect l="l" t="t" r="r" b="b"/>
            <a:pathLst>
              <a:path w="7024991" h="3582211">
                <a:moveTo>
                  <a:pt x="0" y="0"/>
                </a:moveTo>
                <a:lnTo>
                  <a:pt x="7024991" y="0"/>
                </a:lnTo>
                <a:lnTo>
                  <a:pt x="7024991" y="3582211"/>
                </a:lnTo>
                <a:lnTo>
                  <a:pt x="0" y="3582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9610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0" y="1893094"/>
            <a:ext cx="8938878" cy="7817542"/>
          </a:xfrm>
          <a:custGeom>
            <a:avLst/>
            <a:gdLst/>
            <a:ahLst/>
            <a:cxnLst/>
            <a:rect l="l" t="t" r="r" b="b"/>
            <a:pathLst>
              <a:path w="8938878" h="7817542">
                <a:moveTo>
                  <a:pt x="0" y="0"/>
                </a:moveTo>
                <a:lnTo>
                  <a:pt x="8938878" y="0"/>
                </a:lnTo>
                <a:lnTo>
                  <a:pt x="8938878" y="7817542"/>
                </a:lnTo>
                <a:lnTo>
                  <a:pt x="0" y="78175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AutoShape 5"/>
          <p:cNvSpPr/>
          <p:nvPr/>
        </p:nvSpPr>
        <p:spPr>
          <a:xfrm flipH="1" flipV="1">
            <a:off x="9432930" y="3255829"/>
            <a:ext cx="0" cy="6886764"/>
          </a:xfrm>
          <a:prstGeom prst="line">
            <a:avLst/>
          </a:prstGeom>
          <a:ln w="9525" cap="flat">
            <a:solidFill>
              <a:srgbClr val="C4EC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0309659" y="9952507"/>
            <a:ext cx="760345" cy="190086"/>
          </a:xfrm>
          <a:custGeom>
            <a:avLst/>
            <a:gdLst/>
            <a:ahLst/>
            <a:cxnLst/>
            <a:rect l="l" t="t" r="r" b="b"/>
            <a:pathLst>
              <a:path w="760345" h="190086">
                <a:moveTo>
                  <a:pt x="0" y="0"/>
                </a:moveTo>
                <a:lnTo>
                  <a:pt x="760346" y="0"/>
                </a:lnTo>
                <a:lnTo>
                  <a:pt x="760346" y="190087"/>
                </a:lnTo>
                <a:lnTo>
                  <a:pt x="0" y="1900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/>
          <p:cNvGrpSpPr/>
          <p:nvPr/>
        </p:nvGrpSpPr>
        <p:grpSpPr>
          <a:xfrm>
            <a:off x="17322769" y="9435898"/>
            <a:ext cx="851102" cy="851102"/>
            <a:chOff x="0" y="0"/>
            <a:chExt cx="660400" cy="660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60400" cy="660400"/>
            </a:xfrm>
            <a:custGeom>
              <a:avLst/>
              <a:gdLst/>
              <a:ahLst/>
              <a:cxnLst/>
              <a:rect l="l" t="t" r="r" b="b"/>
              <a:pathLst>
                <a:path w="660400" h="660400">
                  <a:moveTo>
                    <a:pt x="660400" y="167989"/>
                  </a:moveTo>
                  <a:cubicBezTo>
                    <a:pt x="569492" y="77081"/>
                    <a:pt x="423464" y="75292"/>
                    <a:pt x="330286" y="162297"/>
                  </a:cubicBezTo>
                  <a:lnTo>
                    <a:pt x="167989" y="0"/>
                  </a:lnTo>
                  <a:cubicBezTo>
                    <a:pt x="77081" y="90908"/>
                    <a:pt x="75292" y="236936"/>
                    <a:pt x="162297" y="330114"/>
                  </a:cubicBezTo>
                  <a:lnTo>
                    <a:pt x="0" y="492411"/>
                  </a:lnTo>
                  <a:cubicBezTo>
                    <a:pt x="90908" y="583319"/>
                    <a:pt x="236936" y="585108"/>
                    <a:pt x="330114" y="498103"/>
                  </a:cubicBezTo>
                  <a:lnTo>
                    <a:pt x="492411" y="660400"/>
                  </a:lnTo>
                  <a:cubicBezTo>
                    <a:pt x="583319" y="569492"/>
                    <a:pt x="585108" y="423464"/>
                    <a:pt x="498103" y="330286"/>
                  </a:cubicBezTo>
                  <a:lnTo>
                    <a:pt x="660400" y="167989"/>
                  </a:ln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65100" y="127000"/>
              <a:ext cx="3302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026022" y="3673857"/>
            <a:ext cx="283637" cy="283637"/>
            <a:chOff x="0" y="0"/>
            <a:chExt cx="673100" cy="673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73100" cy="673100"/>
            </a:xfrm>
            <a:custGeom>
              <a:avLst/>
              <a:gdLst/>
              <a:ahLst/>
              <a:cxnLst/>
              <a:rect l="l" t="t" r="r" b="b"/>
              <a:pathLst>
                <a:path w="673100" h="673100">
                  <a:moveTo>
                    <a:pt x="336550" y="0"/>
                  </a:moveTo>
                  <a:cubicBezTo>
                    <a:pt x="429486" y="0"/>
                    <a:pt x="504825" y="75339"/>
                    <a:pt x="504825" y="168275"/>
                  </a:cubicBezTo>
                  <a:cubicBezTo>
                    <a:pt x="597761" y="168275"/>
                    <a:pt x="673100" y="243614"/>
                    <a:pt x="673100" y="336550"/>
                  </a:cubicBezTo>
                  <a:cubicBezTo>
                    <a:pt x="673100" y="429486"/>
                    <a:pt x="597761" y="504825"/>
                    <a:pt x="504825" y="504825"/>
                  </a:cubicBezTo>
                  <a:cubicBezTo>
                    <a:pt x="504825" y="597761"/>
                    <a:pt x="429486" y="673100"/>
                    <a:pt x="336550" y="673100"/>
                  </a:cubicBezTo>
                  <a:cubicBezTo>
                    <a:pt x="243614" y="673100"/>
                    <a:pt x="168275" y="597761"/>
                    <a:pt x="168275" y="504825"/>
                  </a:cubicBezTo>
                  <a:cubicBezTo>
                    <a:pt x="75339" y="504825"/>
                    <a:pt x="0" y="429486"/>
                    <a:pt x="0" y="336550"/>
                  </a:cubicBezTo>
                  <a:cubicBezTo>
                    <a:pt x="0" y="243614"/>
                    <a:pt x="75339" y="168275"/>
                    <a:pt x="168275" y="168275"/>
                  </a:cubicBezTo>
                  <a:cubicBezTo>
                    <a:pt x="168275" y="75339"/>
                    <a:pt x="243614" y="0"/>
                    <a:pt x="336550" y="0"/>
                  </a:cubicBezTo>
                  <a:close/>
                  <a:moveTo>
                    <a:pt x="232997" y="232997"/>
                  </a:moveTo>
                  <a:lnTo>
                    <a:pt x="232997" y="440103"/>
                  </a:lnTo>
                  <a:lnTo>
                    <a:pt x="440103" y="440103"/>
                  </a:lnTo>
                  <a:lnTo>
                    <a:pt x="440103" y="232997"/>
                  </a:lnTo>
                  <a:lnTo>
                    <a:pt x="232997" y="232997"/>
                  </a:lnTo>
                  <a:close/>
                </a:path>
              </a:pathLst>
            </a:custGeom>
            <a:solidFill>
              <a:srgbClr val="770D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65100" y="127000"/>
              <a:ext cx="342900" cy="381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026022" y="4510878"/>
            <a:ext cx="283637" cy="283637"/>
            <a:chOff x="0" y="0"/>
            <a:chExt cx="673100" cy="6731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73100" cy="673100"/>
            </a:xfrm>
            <a:custGeom>
              <a:avLst/>
              <a:gdLst/>
              <a:ahLst/>
              <a:cxnLst/>
              <a:rect l="l" t="t" r="r" b="b"/>
              <a:pathLst>
                <a:path w="673100" h="673100">
                  <a:moveTo>
                    <a:pt x="336550" y="0"/>
                  </a:moveTo>
                  <a:cubicBezTo>
                    <a:pt x="429486" y="0"/>
                    <a:pt x="504825" y="75339"/>
                    <a:pt x="504825" y="168275"/>
                  </a:cubicBezTo>
                  <a:cubicBezTo>
                    <a:pt x="597761" y="168275"/>
                    <a:pt x="673100" y="243614"/>
                    <a:pt x="673100" y="336550"/>
                  </a:cubicBezTo>
                  <a:cubicBezTo>
                    <a:pt x="673100" y="429486"/>
                    <a:pt x="597761" y="504825"/>
                    <a:pt x="504825" y="504825"/>
                  </a:cubicBezTo>
                  <a:cubicBezTo>
                    <a:pt x="504825" y="597761"/>
                    <a:pt x="429486" y="673100"/>
                    <a:pt x="336550" y="673100"/>
                  </a:cubicBezTo>
                  <a:cubicBezTo>
                    <a:pt x="243614" y="673100"/>
                    <a:pt x="168275" y="597761"/>
                    <a:pt x="168275" y="504825"/>
                  </a:cubicBezTo>
                  <a:cubicBezTo>
                    <a:pt x="75339" y="504825"/>
                    <a:pt x="0" y="429486"/>
                    <a:pt x="0" y="336550"/>
                  </a:cubicBezTo>
                  <a:cubicBezTo>
                    <a:pt x="0" y="243614"/>
                    <a:pt x="75339" y="168275"/>
                    <a:pt x="168275" y="168275"/>
                  </a:cubicBezTo>
                  <a:cubicBezTo>
                    <a:pt x="168275" y="75339"/>
                    <a:pt x="243614" y="0"/>
                    <a:pt x="336550" y="0"/>
                  </a:cubicBezTo>
                  <a:close/>
                  <a:moveTo>
                    <a:pt x="232997" y="232997"/>
                  </a:moveTo>
                  <a:lnTo>
                    <a:pt x="232997" y="440103"/>
                  </a:lnTo>
                  <a:lnTo>
                    <a:pt x="440103" y="440103"/>
                  </a:lnTo>
                  <a:lnTo>
                    <a:pt x="440103" y="232997"/>
                  </a:lnTo>
                  <a:lnTo>
                    <a:pt x="232997" y="232997"/>
                  </a:lnTo>
                  <a:close/>
                </a:path>
              </a:pathLst>
            </a:custGeom>
            <a:solidFill>
              <a:srgbClr val="770D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65100" y="127000"/>
              <a:ext cx="342900" cy="381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682915" y="3020199"/>
            <a:ext cx="433560" cy="433560"/>
            <a:chOff x="0" y="0"/>
            <a:chExt cx="558800" cy="558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58800" cy="558800"/>
            </a:xfrm>
            <a:custGeom>
              <a:avLst/>
              <a:gdLst/>
              <a:ahLst/>
              <a:cxnLst/>
              <a:rect l="l" t="t" r="r" b="b"/>
              <a:pathLst>
                <a:path w="558800" h="558800">
                  <a:moveTo>
                    <a:pt x="33042" y="234291"/>
                  </a:moveTo>
                  <a:cubicBezTo>
                    <a:pt x="49299" y="253840"/>
                    <a:pt x="49332" y="305706"/>
                    <a:pt x="33167" y="325331"/>
                  </a:cubicBezTo>
                  <a:cubicBezTo>
                    <a:pt x="12843" y="350003"/>
                    <a:pt x="669" y="381568"/>
                    <a:pt x="669" y="415884"/>
                  </a:cubicBezTo>
                  <a:cubicBezTo>
                    <a:pt x="669" y="495135"/>
                    <a:pt x="64865" y="558800"/>
                    <a:pt x="143251" y="558800"/>
                  </a:cubicBezTo>
                  <a:cubicBezTo>
                    <a:pt x="177745" y="558800"/>
                    <a:pt x="209318" y="546669"/>
                    <a:pt x="233976" y="526404"/>
                  </a:cubicBezTo>
                  <a:cubicBezTo>
                    <a:pt x="253647" y="510238"/>
                    <a:pt x="305827" y="510235"/>
                    <a:pt x="325498" y="526401"/>
                  </a:cubicBezTo>
                  <a:cubicBezTo>
                    <a:pt x="350157" y="546668"/>
                    <a:pt x="381730" y="558800"/>
                    <a:pt x="416232" y="558800"/>
                  </a:cubicBezTo>
                  <a:cubicBezTo>
                    <a:pt x="494618" y="558800"/>
                    <a:pt x="558800" y="495135"/>
                    <a:pt x="558800" y="415884"/>
                  </a:cubicBezTo>
                  <a:cubicBezTo>
                    <a:pt x="558800" y="381312"/>
                    <a:pt x="546247" y="349534"/>
                    <a:pt x="525581" y="324782"/>
                  </a:cubicBezTo>
                  <a:cubicBezTo>
                    <a:pt x="509342" y="305335"/>
                    <a:pt x="509342" y="254131"/>
                    <a:pt x="525556" y="234663"/>
                  </a:cubicBezTo>
                  <a:cubicBezTo>
                    <a:pt x="546238" y="209831"/>
                    <a:pt x="558800" y="177872"/>
                    <a:pt x="558800" y="142916"/>
                  </a:cubicBezTo>
                  <a:cubicBezTo>
                    <a:pt x="558800" y="64349"/>
                    <a:pt x="494618" y="0"/>
                    <a:pt x="416232" y="0"/>
                  </a:cubicBezTo>
                  <a:cubicBezTo>
                    <a:pt x="382027" y="0"/>
                    <a:pt x="350824" y="11865"/>
                    <a:pt x="326295" y="31724"/>
                  </a:cubicBezTo>
                  <a:cubicBezTo>
                    <a:pt x="306327" y="47891"/>
                    <a:pt x="252153" y="47709"/>
                    <a:pt x="232185" y="31544"/>
                  </a:cubicBezTo>
                  <a:cubicBezTo>
                    <a:pt x="207787" y="11793"/>
                    <a:pt x="176670" y="0"/>
                    <a:pt x="142568" y="0"/>
                  </a:cubicBezTo>
                  <a:cubicBezTo>
                    <a:pt x="64181" y="0"/>
                    <a:pt x="0" y="64349"/>
                    <a:pt x="0" y="142916"/>
                  </a:cubicBezTo>
                  <a:cubicBezTo>
                    <a:pt x="0" y="177697"/>
                    <a:pt x="12437" y="209512"/>
                    <a:pt x="33042" y="234291"/>
                  </a:cubicBezTo>
                  <a:close/>
                </a:path>
              </a:pathLst>
            </a:custGeom>
            <a:solidFill>
              <a:srgbClr val="E2A9F1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44450" y="6350"/>
              <a:ext cx="469900" cy="508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682915" y="5567397"/>
            <a:ext cx="433560" cy="433560"/>
            <a:chOff x="0" y="0"/>
            <a:chExt cx="558800" cy="558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58800" cy="558800"/>
            </a:xfrm>
            <a:custGeom>
              <a:avLst/>
              <a:gdLst/>
              <a:ahLst/>
              <a:cxnLst/>
              <a:rect l="l" t="t" r="r" b="b"/>
              <a:pathLst>
                <a:path w="558800" h="558800">
                  <a:moveTo>
                    <a:pt x="33042" y="234291"/>
                  </a:moveTo>
                  <a:cubicBezTo>
                    <a:pt x="49299" y="253840"/>
                    <a:pt x="49332" y="305706"/>
                    <a:pt x="33167" y="325331"/>
                  </a:cubicBezTo>
                  <a:cubicBezTo>
                    <a:pt x="12843" y="350003"/>
                    <a:pt x="669" y="381568"/>
                    <a:pt x="669" y="415884"/>
                  </a:cubicBezTo>
                  <a:cubicBezTo>
                    <a:pt x="669" y="495135"/>
                    <a:pt x="64865" y="558800"/>
                    <a:pt x="143251" y="558800"/>
                  </a:cubicBezTo>
                  <a:cubicBezTo>
                    <a:pt x="177745" y="558800"/>
                    <a:pt x="209318" y="546669"/>
                    <a:pt x="233976" y="526404"/>
                  </a:cubicBezTo>
                  <a:cubicBezTo>
                    <a:pt x="253647" y="510238"/>
                    <a:pt x="305827" y="510235"/>
                    <a:pt x="325498" y="526401"/>
                  </a:cubicBezTo>
                  <a:cubicBezTo>
                    <a:pt x="350157" y="546668"/>
                    <a:pt x="381730" y="558800"/>
                    <a:pt x="416232" y="558800"/>
                  </a:cubicBezTo>
                  <a:cubicBezTo>
                    <a:pt x="494618" y="558800"/>
                    <a:pt x="558800" y="495135"/>
                    <a:pt x="558800" y="415884"/>
                  </a:cubicBezTo>
                  <a:cubicBezTo>
                    <a:pt x="558800" y="381312"/>
                    <a:pt x="546247" y="349534"/>
                    <a:pt x="525581" y="324782"/>
                  </a:cubicBezTo>
                  <a:cubicBezTo>
                    <a:pt x="509342" y="305335"/>
                    <a:pt x="509342" y="254131"/>
                    <a:pt x="525556" y="234663"/>
                  </a:cubicBezTo>
                  <a:cubicBezTo>
                    <a:pt x="546238" y="209831"/>
                    <a:pt x="558800" y="177872"/>
                    <a:pt x="558800" y="142916"/>
                  </a:cubicBezTo>
                  <a:cubicBezTo>
                    <a:pt x="558800" y="64349"/>
                    <a:pt x="494618" y="0"/>
                    <a:pt x="416232" y="0"/>
                  </a:cubicBezTo>
                  <a:cubicBezTo>
                    <a:pt x="382027" y="0"/>
                    <a:pt x="350824" y="11865"/>
                    <a:pt x="326295" y="31724"/>
                  </a:cubicBezTo>
                  <a:cubicBezTo>
                    <a:pt x="306327" y="47891"/>
                    <a:pt x="252153" y="47709"/>
                    <a:pt x="232185" y="31544"/>
                  </a:cubicBezTo>
                  <a:cubicBezTo>
                    <a:pt x="207787" y="11793"/>
                    <a:pt x="176670" y="0"/>
                    <a:pt x="142568" y="0"/>
                  </a:cubicBezTo>
                  <a:cubicBezTo>
                    <a:pt x="64181" y="0"/>
                    <a:pt x="0" y="64349"/>
                    <a:pt x="0" y="142916"/>
                  </a:cubicBezTo>
                  <a:cubicBezTo>
                    <a:pt x="0" y="177697"/>
                    <a:pt x="12437" y="209512"/>
                    <a:pt x="33042" y="234291"/>
                  </a:cubicBezTo>
                  <a:close/>
                </a:path>
              </a:pathLst>
            </a:custGeom>
            <a:solidFill>
              <a:srgbClr val="E2A9F1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44450" y="6350"/>
              <a:ext cx="469900" cy="508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928088" y="6413928"/>
            <a:ext cx="283637" cy="283637"/>
            <a:chOff x="0" y="0"/>
            <a:chExt cx="673100" cy="6731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73100" cy="673100"/>
            </a:xfrm>
            <a:custGeom>
              <a:avLst/>
              <a:gdLst/>
              <a:ahLst/>
              <a:cxnLst/>
              <a:rect l="l" t="t" r="r" b="b"/>
              <a:pathLst>
                <a:path w="673100" h="673100">
                  <a:moveTo>
                    <a:pt x="336550" y="0"/>
                  </a:moveTo>
                  <a:cubicBezTo>
                    <a:pt x="429486" y="0"/>
                    <a:pt x="504825" y="75339"/>
                    <a:pt x="504825" y="168275"/>
                  </a:cubicBezTo>
                  <a:cubicBezTo>
                    <a:pt x="597761" y="168275"/>
                    <a:pt x="673100" y="243614"/>
                    <a:pt x="673100" y="336550"/>
                  </a:cubicBezTo>
                  <a:cubicBezTo>
                    <a:pt x="673100" y="429486"/>
                    <a:pt x="597761" y="504825"/>
                    <a:pt x="504825" y="504825"/>
                  </a:cubicBezTo>
                  <a:cubicBezTo>
                    <a:pt x="504825" y="597761"/>
                    <a:pt x="429486" y="673100"/>
                    <a:pt x="336550" y="673100"/>
                  </a:cubicBezTo>
                  <a:cubicBezTo>
                    <a:pt x="243614" y="673100"/>
                    <a:pt x="168275" y="597761"/>
                    <a:pt x="168275" y="504825"/>
                  </a:cubicBezTo>
                  <a:cubicBezTo>
                    <a:pt x="75339" y="504825"/>
                    <a:pt x="0" y="429486"/>
                    <a:pt x="0" y="336550"/>
                  </a:cubicBezTo>
                  <a:cubicBezTo>
                    <a:pt x="0" y="243614"/>
                    <a:pt x="75339" y="168275"/>
                    <a:pt x="168275" y="168275"/>
                  </a:cubicBezTo>
                  <a:cubicBezTo>
                    <a:pt x="168275" y="75339"/>
                    <a:pt x="243614" y="0"/>
                    <a:pt x="336550" y="0"/>
                  </a:cubicBezTo>
                  <a:close/>
                  <a:moveTo>
                    <a:pt x="232997" y="232997"/>
                  </a:moveTo>
                  <a:lnTo>
                    <a:pt x="232997" y="440103"/>
                  </a:lnTo>
                  <a:lnTo>
                    <a:pt x="440103" y="440103"/>
                  </a:lnTo>
                  <a:lnTo>
                    <a:pt x="440103" y="232997"/>
                  </a:lnTo>
                  <a:lnTo>
                    <a:pt x="232997" y="232997"/>
                  </a:lnTo>
                  <a:close/>
                </a:path>
              </a:pathLst>
            </a:custGeom>
            <a:solidFill>
              <a:srgbClr val="770D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65100" y="127000"/>
              <a:ext cx="342900" cy="381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923467" y="7250015"/>
            <a:ext cx="283637" cy="283637"/>
            <a:chOff x="0" y="0"/>
            <a:chExt cx="673100" cy="6731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73100" cy="673100"/>
            </a:xfrm>
            <a:custGeom>
              <a:avLst/>
              <a:gdLst/>
              <a:ahLst/>
              <a:cxnLst/>
              <a:rect l="l" t="t" r="r" b="b"/>
              <a:pathLst>
                <a:path w="673100" h="673100">
                  <a:moveTo>
                    <a:pt x="336550" y="0"/>
                  </a:moveTo>
                  <a:cubicBezTo>
                    <a:pt x="429486" y="0"/>
                    <a:pt x="504825" y="75339"/>
                    <a:pt x="504825" y="168275"/>
                  </a:cubicBezTo>
                  <a:cubicBezTo>
                    <a:pt x="597761" y="168275"/>
                    <a:pt x="673100" y="243614"/>
                    <a:pt x="673100" y="336550"/>
                  </a:cubicBezTo>
                  <a:cubicBezTo>
                    <a:pt x="673100" y="429486"/>
                    <a:pt x="597761" y="504825"/>
                    <a:pt x="504825" y="504825"/>
                  </a:cubicBezTo>
                  <a:cubicBezTo>
                    <a:pt x="504825" y="597761"/>
                    <a:pt x="429486" y="673100"/>
                    <a:pt x="336550" y="673100"/>
                  </a:cubicBezTo>
                  <a:cubicBezTo>
                    <a:pt x="243614" y="673100"/>
                    <a:pt x="168275" y="597761"/>
                    <a:pt x="168275" y="504825"/>
                  </a:cubicBezTo>
                  <a:cubicBezTo>
                    <a:pt x="75339" y="504825"/>
                    <a:pt x="0" y="429486"/>
                    <a:pt x="0" y="336550"/>
                  </a:cubicBezTo>
                  <a:cubicBezTo>
                    <a:pt x="0" y="243614"/>
                    <a:pt x="75339" y="168275"/>
                    <a:pt x="168275" y="168275"/>
                  </a:cubicBezTo>
                  <a:cubicBezTo>
                    <a:pt x="168275" y="75339"/>
                    <a:pt x="243614" y="0"/>
                    <a:pt x="336550" y="0"/>
                  </a:cubicBezTo>
                  <a:close/>
                  <a:moveTo>
                    <a:pt x="232997" y="232997"/>
                  </a:moveTo>
                  <a:lnTo>
                    <a:pt x="232997" y="440103"/>
                  </a:lnTo>
                  <a:lnTo>
                    <a:pt x="440103" y="440103"/>
                  </a:lnTo>
                  <a:lnTo>
                    <a:pt x="440103" y="232997"/>
                  </a:lnTo>
                  <a:lnTo>
                    <a:pt x="232997" y="232997"/>
                  </a:lnTo>
                  <a:close/>
                </a:path>
              </a:pathLst>
            </a:custGeom>
            <a:solidFill>
              <a:srgbClr val="770D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65100" y="127000"/>
              <a:ext cx="342900" cy="381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471139" y="1172828"/>
            <a:ext cx="904655" cy="904655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2EAF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0475302" y="1333500"/>
            <a:ext cx="7272152" cy="888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7200" b="1" spc="-215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INTRODUÇÃO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418412" y="3558749"/>
            <a:ext cx="7410129" cy="1673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6"/>
              </a:lnSpc>
            </a:pPr>
            <a:r>
              <a:rPr lang="en-US" sz="2397" spc="-23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Espinha dorsal do processamento de sinais modernos</a:t>
            </a:r>
          </a:p>
          <a:p>
            <a:pPr algn="l">
              <a:lnSpc>
                <a:spcPts val="3356"/>
              </a:lnSpc>
            </a:pPr>
            <a:endParaRPr lang="en-US" sz="2397" spc="-23">
              <a:solidFill>
                <a:srgbClr val="C4EC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l">
              <a:lnSpc>
                <a:spcPts val="3356"/>
              </a:lnSpc>
              <a:spcBef>
                <a:spcPct val="0"/>
              </a:spcBef>
            </a:pPr>
            <a:r>
              <a:rPr lang="en-US" sz="2397" spc="-23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Uma ponte que traduz o mundo físico  para a linguagem digital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026022" y="2963049"/>
            <a:ext cx="6865706" cy="49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6"/>
              </a:lnSpc>
              <a:spcBef>
                <a:spcPct val="0"/>
              </a:spcBef>
            </a:pPr>
            <a:r>
              <a:rPr lang="en-US" sz="2626" b="1" spc="-26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 Que é a Transformada de Fourier na IA?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7674826" y="9663011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C4EC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211725" y="5505682"/>
            <a:ext cx="6865706" cy="495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6"/>
              </a:lnSpc>
              <a:spcBef>
                <a:spcPct val="0"/>
              </a:spcBef>
            </a:pPr>
            <a:r>
              <a:rPr lang="en-US" sz="2626" b="1" spc="-26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 Grande Desafio da IA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309659" y="6336030"/>
            <a:ext cx="8098296" cy="401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6"/>
              </a:lnSpc>
              <a:spcBef>
                <a:spcPct val="0"/>
              </a:spcBef>
            </a:pPr>
            <a:r>
              <a:rPr lang="en-US" sz="2397" spc="-23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Dados brutos são pesados, caóticos e difíceis de interpretar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309659" y="7172117"/>
            <a:ext cx="8098296" cy="825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6"/>
              </a:lnSpc>
              <a:spcBef>
                <a:spcPct val="0"/>
              </a:spcBef>
            </a:pPr>
            <a:r>
              <a:rPr lang="en-US" sz="2397" spc="-23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Deve-se simplificar o processo, mudando a perspectiva do domínio do Tempo/Espaço para o domínio da Frequência</a:t>
            </a:r>
          </a:p>
        </p:txBody>
      </p: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2143826" y="6095146"/>
            <a:ext cx="5781565" cy="5781565"/>
          </a:xfrm>
          <a:custGeom>
            <a:avLst/>
            <a:gdLst/>
            <a:ahLst/>
            <a:cxnLst/>
            <a:rect l="l" t="t" r="r" b="b"/>
            <a:pathLst>
              <a:path w="5781565" h="5781565">
                <a:moveTo>
                  <a:pt x="0" y="0"/>
                </a:moveTo>
                <a:lnTo>
                  <a:pt x="5781565" y="0"/>
                </a:lnTo>
                <a:lnTo>
                  <a:pt x="5781565" y="5781565"/>
                </a:lnTo>
                <a:lnTo>
                  <a:pt x="0" y="5781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2195301" y="2945135"/>
            <a:ext cx="5825467" cy="8170980"/>
            <a:chOff x="0" y="0"/>
            <a:chExt cx="1413705" cy="19826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13705" cy="1982678"/>
            </a:xfrm>
            <a:custGeom>
              <a:avLst/>
              <a:gdLst/>
              <a:ahLst/>
              <a:cxnLst/>
              <a:rect l="l" t="t" r="r" b="b"/>
              <a:pathLst>
                <a:path w="1413705" h="1982678">
                  <a:moveTo>
                    <a:pt x="1413705" y="132898"/>
                  </a:moveTo>
                  <a:lnTo>
                    <a:pt x="1413705" y="1849780"/>
                  </a:lnTo>
                  <a:cubicBezTo>
                    <a:pt x="1413705" y="1923178"/>
                    <a:pt x="1354205" y="1982678"/>
                    <a:pt x="1280807" y="1982678"/>
                  </a:cubicBezTo>
                  <a:lnTo>
                    <a:pt x="132898" y="1982678"/>
                  </a:lnTo>
                  <a:cubicBezTo>
                    <a:pt x="97651" y="1982678"/>
                    <a:pt x="63848" y="1968677"/>
                    <a:pt x="38925" y="1943753"/>
                  </a:cubicBezTo>
                  <a:cubicBezTo>
                    <a:pt x="14002" y="1918830"/>
                    <a:pt x="0" y="1885027"/>
                    <a:pt x="0" y="1849780"/>
                  </a:cubicBezTo>
                  <a:lnTo>
                    <a:pt x="0" y="132898"/>
                  </a:lnTo>
                  <a:cubicBezTo>
                    <a:pt x="0" y="59500"/>
                    <a:pt x="59500" y="0"/>
                    <a:pt x="132898" y="0"/>
                  </a:cubicBezTo>
                  <a:lnTo>
                    <a:pt x="1280807" y="0"/>
                  </a:lnTo>
                  <a:cubicBezTo>
                    <a:pt x="1354205" y="0"/>
                    <a:pt x="1413705" y="59500"/>
                    <a:pt x="1413705" y="132898"/>
                  </a:cubicBezTo>
                  <a:close/>
                </a:path>
              </a:pathLst>
            </a:custGeom>
            <a:gradFill rotWithShape="1">
              <a:gsLst>
                <a:gs pos="0">
                  <a:srgbClr val="00536D">
                    <a:alpha val="100000"/>
                  </a:srgbClr>
                </a:gs>
                <a:gs pos="100000">
                  <a:srgbClr val="2200AF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413705" cy="2020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322769" y="9435898"/>
            <a:ext cx="851102" cy="851102"/>
            <a:chOff x="0" y="0"/>
            <a:chExt cx="660400" cy="660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0400" cy="660400"/>
            </a:xfrm>
            <a:custGeom>
              <a:avLst/>
              <a:gdLst/>
              <a:ahLst/>
              <a:cxnLst/>
              <a:rect l="l" t="t" r="r" b="b"/>
              <a:pathLst>
                <a:path w="660400" h="660400">
                  <a:moveTo>
                    <a:pt x="660400" y="167989"/>
                  </a:moveTo>
                  <a:cubicBezTo>
                    <a:pt x="569492" y="77081"/>
                    <a:pt x="423464" y="75292"/>
                    <a:pt x="330286" y="162297"/>
                  </a:cubicBezTo>
                  <a:lnTo>
                    <a:pt x="167989" y="0"/>
                  </a:lnTo>
                  <a:cubicBezTo>
                    <a:pt x="77081" y="90908"/>
                    <a:pt x="75292" y="236936"/>
                    <a:pt x="162297" y="330114"/>
                  </a:cubicBezTo>
                  <a:lnTo>
                    <a:pt x="0" y="492411"/>
                  </a:lnTo>
                  <a:cubicBezTo>
                    <a:pt x="90908" y="583319"/>
                    <a:pt x="236936" y="585108"/>
                    <a:pt x="330114" y="498103"/>
                  </a:cubicBezTo>
                  <a:lnTo>
                    <a:pt x="492411" y="660400"/>
                  </a:lnTo>
                  <a:cubicBezTo>
                    <a:pt x="583319" y="569492"/>
                    <a:pt x="585108" y="423464"/>
                    <a:pt x="498103" y="330286"/>
                  </a:cubicBezTo>
                  <a:lnTo>
                    <a:pt x="660400" y="167989"/>
                  </a:ln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65100" y="127000"/>
              <a:ext cx="3302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32376" y="273800"/>
            <a:ext cx="778257" cy="77825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2EAF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5153" y="2945135"/>
            <a:ext cx="5453909" cy="8051812"/>
            <a:chOff x="0" y="0"/>
            <a:chExt cx="1345603" cy="198633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45603" cy="1986335"/>
            </a:xfrm>
            <a:custGeom>
              <a:avLst/>
              <a:gdLst/>
              <a:ahLst/>
              <a:cxnLst/>
              <a:rect l="l" t="t" r="r" b="b"/>
              <a:pathLst>
                <a:path w="1345603" h="1986335">
                  <a:moveTo>
                    <a:pt x="1345603" y="141952"/>
                  </a:moveTo>
                  <a:lnTo>
                    <a:pt x="1345603" y="1844384"/>
                  </a:lnTo>
                  <a:cubicBezTo>
                    <a:pt x="1345603" y="1882031"/>
                    <a:pt x="1330647" y="1918138"/>
                    <a:pt x="1304026" y="1944759"/>
                  </a:cubicBezTo>
                  <a:cubicBezTo>
                    <a:pt x="1277405" y="1971380"/>
                    <a:pt x="1241299" y="1986335"/>
                    <a:pt x="1203651" y="1986335"/>
                  </a:cubicBezTo>
                  <a:lnTo>
                    <a:pt x="141952" y="1986335"/>
                  </a:lnTo>
                  <a:cubicBezTo>
                    <a:pt x="104304" y="1986335"/>
                    <a:pt x="68198" y="1971380"/>
                    <a:pt x="41577" y="1944759"/>
                  </a:cubicBezTo>
                  <a:cubicBezTo>
                    <a:pt x="14956" y="1918138"/>
                    <a:pt x="0" y="1882031"/>
                    <a:pt x="0" y="1844384"/>
                  </a:cubicBezTo>
                  <a:lnTo>
                    <a:pt x="0" y="141952"/>
                  </a:lnTo>
                  <a:cubicBezTo>
                    <a:pt x="0" y="104304"/>
                    <a:pt x="14956" y="68198"/>
                    <a:pt x="41577" y="41577"/>
                  </a:cubicBezTo>
                  <a:cubicBezTo>
                    <a:pt x="68198" y="14956"/>
                    <a:pt x="104304" y="0"/>
                    <a:pt x="141952" y="0"/>
                  </a:cubicBezTo>
                  <a:lnTo>
                    <a:pt x="1203651" y="0"/>
                  </a:lnTo>
                  <a:cubicBezTo>
                    <a:pt x="1282049" y="0"/>
                    <a:pt x="1345603" y="63554"/>
                    <a:pt x="1345603" y="141952"/>
                  </a:cubicBezTo>
                  <a:close/>
                </a:path>
              </a:pathLst>
            </a:custGeom>
            <a:gradFill rotWithShape="1">
              <a:gsLst>
                <a:gs pos="0">
                  <a:srgbClr val="544B54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345603" cy="2024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294114" y="1052057"/>
            <a:ext cx="2666933" cy="3011748"/>
          </a:xfrm>
          <a:custGeom>
            <a:avLst/>
            <a:gdLst/>
            <a:ahLst/>
            <a:cxnLst/>
            <a:rect l="l" t="t" r="r" b="b"/>
            <a:pathLst>
              <a:path w="2666933" h="3011748">
                <a:moveTo>
                  <a:pt x="0" y="0"/>
                </a:moveTo>
                <a:lnTo>
                  <a:pt x="2666933" y="0"/>
                </a:lnTo>
                <a:lnTo>
                  <a:pt x="2666933" y="3011749"/>
                </a:lnTo>
                <a:lnTo>
                  <a:pt x="0" y="30117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6" name="Group 16"/>
          <p:cNvGrpSpPr/>
          <p:nvPr/>
        </p:nvGrpSpPr>
        <p:grpSpPr>
          <a:xfrm>
            <a:off x="5942158" y="2945135"/>
            <a:ext cx="5862619" cy="8170980"/>
            <a:chOff x="0" y="0"/>
            <a:chExt cx="1422721" cy="198267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22721" cy="1982678"/>
            </a:xfrm>
            <a:custGeom>
              <a:avLst/>
              <a:gdLst/>
              <a:ahLst/>
              <a:cxnLst/>
              <a:rect l="l" t="t" r="r" b="b"/>
              <a:pathLst>
                <a:path w="1422721" h="1982678">
                  <a:moveTo>
                    <a:pt x="1422721" y="132056"/>
                  </a:moveTo>
                  <a:lnTo>
                    <a:pt x="1422721" y="1850623"/>
                  </a:lnTo>
                  <a:cubicBezTo>
                    <a:pt x="1422721" y="1923555"/>
                    <a:pt x="1363598" y="1982678"/>
                    <a:pt x="1290665" y="1982678"/>
                  </a:cubicBezTo>
                  <a:lnTo>
                    <a:pt x="132056" y="1982678"/>
                  </a:lnTo>
                  <a:cubicBezTo>
                    <a:pt x="59123" y="1982678"/>
                    <a:pt x="0" y="1923555"/>
                    <a:pt x="0" y="1850623"/>
                  </a:cubicBezTo>
                  <a:lnTo>
                    <a:pt x="0" y="132056"/>
                  </a:lnTo>
                  <a:cubicBezTo>
                    <a:pt x="0" y="59123"/>
                    <a:pt x="59123" y="0"/>
                    <a:pt x="132056" y="0"/>
                  </a:cubicBezTo>
                  <a:lnTo>
                    <a:pt x="1290665" y="0"/>
                  </a:lnTo>
                  <a:cubicBezTo>
                    <a:pt x="1363598" y="0"/>
                    <a:pt x="1422721" y="59123"/>
                    <a:pt x="1422721" y="132056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422721" cy="2020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7183186" y="1052057"/>
            <a:ext cx="3313759" cy="3313759"/>
          </a:xfrm>
          <a:custGeom>
            <a:avLst/>
            <a:gdLst/>
            <a:ahLst/>
            <a:cxnLst/>
            <a:rect l="l" t="t" r="r" b="b"/>
            <a:pathLst>
              <a:path w="3313759" h="3313759">
                <a:moveTo>
                  <a:pt x="0" y="0"/>
                </a:moveTo>
                <a:lnTo>
                  <a:pt x="3313759" y="0"/>
                </a:lnTo>
                <a:lnTo>
                  <a:pt x="3313759" y="3313760"/>
                </a:lnTo>
                <a:lnTo>
                  <a:pt x="0" y="33137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AutoShape 20"/>
          <p:cNvSpPr/>
          <p:nvPr/>
        </p:nvSpPr>
        <p:spPr>
          <a:xfrm flipV="1">
            <a:off x="4906385" y="3034461"/>
            <a:ext cx="1904258" cy="119168"/>
          </a:xfrm>
          <a:prstGeom prst="line">
            <a:avLst/>
          </a:prstGeom>
          <a:ln w="180975" cap="flat">
            <a:gradFill>
              <a:gsLst>
                <a:gs pos="0">
                  <a:srgbClr val="544B54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5400000"/>
            </a:gra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pt-BR"/>
          </a:p>
        </p:txBody>
      </p:sp>
      <p:sp>
        <p:nvSpPr>
          <p:cNvPr id="21" name="AutoShape 21"/>
          <p:cNvSpPr/>
          <p:nvPr/>
        </p:nvSpPr>
        <p:spPr>
          <a:xfrm>
            <a:off x="11235679" y="3044763"/>
            <a:ext cx="1469385" cy="9775"/>
          </a:xfrm>
          <a:prstGeom prst="line">
            <a:avLst/>
          </a:prstGeom>
          <a:ln w="180975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9FF00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pt-BR"/>
          </a:p>
        </p:txBody>
      </p:sp>
      <p:sp>
        <p:nvSpPr>
          <p:cNvPr id="22" name="Freeform 22"/>
          <p:cNvSpPr/>
          <p:nvPr/>
        </p:nvSpPr>
        <p:spPr>
          <a:xfrm>
            <a:off x="13450722" y="1052057"/>
            <a:ext cx="3313759" cy="3313759"/>
          </a:xfrm>
          <a:custGeom>
            <a:avLst/>
            <a:gdLst/>
            <a:ahLst/>
            <a:cxnLst/>
            <a:rect l="l" t="t" r="r" b="b"/>
            <a:pathLst>
              <a:path w="3313759" h="3313759">
                <a:moveTo>
                  <a:pt x="0" y="0"/>
                </a:moveTo>
                <a:lnTo>
                  <a:pt x="3313759" y="0"/>
                </a:lnTo>
                <a:lnTo>
                  <a:pt x="3313759" y="3313760"/>
                </a:lnTo>
                <a:lnTo>
                  <a:pt x="0" y="33137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TextBox 23"/>
          <p:cNvSpPr txBox="1"/>
          <p:nvPr/>
        </p:nvSpPr>
        <p:spPr>
          <a:xfrm>
            <a:off x="1294114" y="304800"/>
            <a:ext cx="17747454" cy="903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7"/>
              </a:lnSpc>
            </a:pPr>
            <a:r>
              <a:rPr lang="en-US" sz="7299" b="1" spc="-218">
                <a:solidFill>
                  <a:srgbClr val="A2EAF2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CONTEXTO HISTÓRICO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674826" y="9663011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C4EC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31999" y="4092381"/>
            <a:ext cx="4191162" cy="575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7"/>
              </a:lnSpc>
            </a:pPr>
            <a:r>
              <a:rPr lang="en-US" sz="3989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1822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93788" y="4770046"/>
            <a:ext cx="5056638" cy="4751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3"/>
              </a:lnSpc>
            </a:pPr>
            <a:r>
              <a:rPr lang="en-US" sz="2695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Marco: Théorie analytique de la chaleur</a:t>
            </a:r>
          </a:p>
          <a:p>
            <a:pPr algn="just">
              <a:lnSpc>
                <a:spcPts val="3773"/>
              </a:lnSpc>
            </a:pPr>
            <a:r>
              <a:rPr lang="en-US" sz="2695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Criador: Jean-Baptiste Joseph Fourier</a:t>
            </a:r>
          </a:p>
          <a:p>
            <a:pPr marL="582930" lvl="1" indent="-291465" algn="just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Estudo da propagação do calor</a:t>
            </a:r>
          </a:p>
          <a:p>
            <a:pPr marL="582930" lvl="1" indent="-291465" algn="just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Sinais complexos = Soma de frequências simples</a:t>
            </a:r>
          </a:p>
          <a:p>
            <a:pPr marL="582930" lvl="1" indent="-291465" algn="just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Nasce a análise no Domínio da Frequência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744484" y="4092381"/>
            <a:ext cx="4191162" cy="575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7"/>
              </a:lnSpc>
            </a:pPr>
            <a:r>
              <a:rPr lang="en-US" sz="3989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1965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182943" y="4801178"/>
            <a:ext cx="5374421" cy="4217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3"/>
              </a:lnSpc>
            </a:pPr>
            <a:r>
              <a:rPr lang="en-US" sz="2695">
                <a:solidFill>
                  <a:srgbClr val="39FF14"/>
                </a:solidFill>
                <a:latin typeface="Courier New"/>
                <a:ea typeface="Courier New"/>
                <a:cs typeface="Courier New"/>
                <a:sym typeface="Courier New"/>
              </a:rPr>
              <a:t>Marco: O Algoritmo </a:t>
            </a:r>
            <a:r>
              <a:rPr lang="en-US" sz="2695" b="1">
                <a:solidFill>
                  <a:srgbClr val="39FF14"/>
                </a:solidFill>
                <a:latin typeface="Courier New Bold"/>
                <a:ea typeface="Courier New Bold"/>
                <a:cs typeface="Courier New Bold"/>
                <a:sym typeface="Courier New Bold"/>
              </a:rPr>
              <a:t>FFT</a:t>
            </a:r>
          </a:p>
          <a:p>
            <a:pPr algn="just">
              <a:lnSpc>
                <a:spcPts val="3773"/>
              </a:lnSpc>
            </a:pPr>
            <a:r>
              <a:rPr lang="en-US" sz="2695">
                <a:solidFill>
                  <a:srgbClr val="39FF14"/>
                </a:solidFill>
                <a:latin typeface="Courier New"/>
                <a:ea typeface="Courier New"/>
                <a:cs typeface="Courier New"/>
                <a:sym typeface="Courier New"/>
              </a:rPr>
              <a:t>Criador:James Cooley e John Tukey</a:t>
            </a:r>
          </a:p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39FF14"/>
                </a:solidFill>
                <a:latin typeface="Courier New"/>
                <a:ea typeface="Courier New"/>
                <a:cs typeface="Courier New"/>
                <a:sym typeface="Courier New"/>
              </a:rPr>
              <a:t>Tornou possível o processamento de sinais em computadores digitais</a:t>
            </a:r>
          </a:p>
          <a:p>
            <a:pPr marL="582930" lvl="1" indent="-291465" algn="just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39FF14"/>
                </a:solidFill>
                <a:latin typeface="Courier New"/>
                <a:ea typeface="Courier New"/>
                <a:cs typeface="Courier New"/>
                <a:sym typeface="Courier New"/>
              </a:rPr>
              <a:t>Quebrou a Barreira Computacional:</a:t>
            </a:r>
          </a:p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39FF1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700" b="1">
                <a:solidFill>
                  <a:srgbClr val="39FF14"/>
                </a:solidFill>
                <a:latin typeface="Courier New Bold"/>
                <a:ea typeface="Courier New Bold"/>
                <a:cs typeface="Courier New Bold"/>
                <a:sym typeface="Courier New Bold"/>
              </a:rPr>
              <a:t>De O(N )para O(NlogN)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857265" y="8475169"/>
            <a:ext cx="622582" cy="382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1">
                <a:solidFill>
                  <a:srgbClr val="39FF14"/>
                </a:solidFill>
                <a:latin typeface="Courier New Bold"/>
                <a:ea typeface="Courier New Bold"/>
                <a:cs typeface="Courier New Bold"/>
                <a:sym typeface="Courier New Bold"/>
              </a:rPr>
              <a:t>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999462" y="4092381"/>
            <a:ext cx="4562382" cy="578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7"/>
              </a:lnSpc>
            </a:pPr>
            <a:r>
              <a:rPr lang="en-US" sz="3989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2015 - Atualidade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442951" y="4694295"/>
            <a:ext cx="5231874" cy="3789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3"/>
              </a:lnSpc>
            </a:pPr>
            <a:r>
              <a:rPr lang="en-US" sz="269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Marco: Redes Neurais Convolucionais</a:t>
            </a:r>
          </a:p>
          <a:p>
            <a:pPr algn="just">
              <a:lnSpc>
                <a:spcPts val="3773"/>
              </a:lnSpc>
            </a:pPr>
            <a:r>
              <a:rPr lang="en-US" sz="269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Criador: Yann LeCun</a:t>
            </a:r>
          </a:p>
          <a:p>
            <a:pPr marL="582930" lvl="1" indent="-291465" algn="just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Uso do Teorema da Convolução para treinar IAs gigantes em GPUs</a:t>
            </a:r>
          </a:p>
          <a:p>
            <a:pPr marL="582930" lvl="1" indent="-291465" algn="just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Fourier vira o motor de percepção da máquina</a:t>
            </a:r>
          </a:p>
        </p:txBody>
      </p:sp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4318" y="4921789"/>
            <a:ext cx="8404798" cy="2475775"/>
            <a:chOff x="0" y="0"/>
            <a:chExt cx="2213609" cy="6520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13609" cy="652056"/>
            </a:xfrm>
            <a:custGeom>
              <a:avLst/>
              <a:gdLst/>
              <a:ahLst/>
              <a:cxnLst/>
              <a:rect l="l" t="t" r="r" b="b"/>
              <a:pathLst>
                <a:path w="2213609" h="652056">
                  <a:moveTo>
                    <a:pt x="46978" y="0"/>
                  </a:moveTo>
                  <a:lnTo>
                    <a:pt x="2166632" y="0"/>
                  </a:lnTo>
                  <a:cubicBezTo>
                    <a:pt x="2192577" y="0"/>
                    <a:pt x="2213609" y="21033"/>
                    <a:pt x="2213609" y="46978"/>
                  </a:cubicBezTo>
                  <a:lnTo>
                    <a:pt x="2213609" y="605078"/>
                  </a:lnTo>
                  <a:cubicBezTo>
                    <a:pt x="2213609" y="631023"/>
                    <a:pt x="2192577" y="652056"/>
                    <a:pt x="2166632" y="652056"/>
                  </a:cubicBezTo>
                  <a:lnTo>
                    <a:pt x="46978" y="652056"/>
                  </a:lnTo>
                  <a:cubicBezTo>
                    <a:pt x="21033" y="652056"/>
                    <a:pt x="0" y="631023"/>
                    <a:pt x="0" y="605078"/>
                  </a:cubicBezTo>
                  <a:lnTo>
                    <a:pt x="0" y="46978"/>
                  </a:lnTo>
                  <a:cubicBezTo>
                    <a:pt x="0" y="21033"/>
                    <a:pt x="21033" y="0"/>
                    <a:pt x="46978" y="0"/>
                  </a:cubicBezTo>
                  <a:close/>
                </a:path>
              </a:pathLst>
            </a:custGeom>
            <a:solidFill>
              <a:srgbClr val="3E158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13609" cy="6901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3131469" y="6056264"/>
            <a:ext cx="7024991" cy="7024991"/>
          </a:xfrm>
          <a:custGeom>
            <a:avLst/>
            <a:gdLst/>
            <a:ahLst/>
            <a:cxnLst/>
            <a:rect l="l" t="t" r="r" b="b"/>
            <a:pathLst>
              <a:path w="7024991" h="7024991">
                <a:moveTo>
                  <a:pt x="0" y="0"/>
                </a:moveTo>
                <a:lnTo>
                  <a:pt x="7024991" y="0"/>
                </a:lnTo>
                <a:lnTo>
                  <a:pt x="7024991" y="7024991"/>
                </a:lnTo>
                <a:lnTo>
                  <a:pt x="0" y="70249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8492749" y="1028700"/>
            <a:ext cx="8766551" cy="8229600"/>
          </a:xfrm>
          <a:custGeom>
            <a:avLst/>
            <a:gdLst/>
            <a:ahLst/>
            <a:cxnLst/>
            <a:rect l="l" t="t" r="r" b="b"/>
            <a:pathLst>
              <a:path w="8766551" h="8229600">
                <a:moveTo>
                  <a:pt x="0" y="0"/>
                </a:moveTo>
                <a:lnTo>
                  <a:pt x="8766551" y="0"/>
                </a:lnTo>
                <a:lnTo>
                  <a:pt x="87665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028700" y="9091814"/>
            <a:ext cx="665943" cy="166486"/>
          </a:xfrm>
          <a:custGeom>
            <a:avLst/>
            <a:gdLst/>
            <a:ahLst/>
            <a:cxnLst/>
            <a:rect l="l" t="t" r="r" b="b"/>
            <a:pathLst>
              <a:path w="665943" h="166486">
                <a:moveTo>
                  <a:pt x="0" y="0"/>
                </a:moveTo>
                <a:lnTo>
                  <a:pt x="665943" y="0"/>
                </a:lnTo>
                <a:lnTo>
                  <a:pt x="665943" y="166486"/>
                </a:lnTo>
                <a:lnTo>
                  <a:pt x="0" y="1664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 rot="5400000">
            <a:off x="6771358" y="1126487"/>
            <a:ext cx="7024991" cy="3582211"/>
          </a:xfrm>
          <a:custGeom>
            <a:avLst/>
            <a:gdLst/>
            <a:ahLst/>
            <a:cxnLst/>
            <a:rect l="l" t="t" r="r" b="b"/>
            <a:pathLst>
              <a:path w="7024991" h="3582211">
                <a:moveTo>
                  <a:pt x="0" y="0"/>
                </a:moveTo>
                <a:lnTo>
                  <a:pt x="7024992" y="0"/>
                </a:lnTo>
                <a:lnTo>
                  <a:pt x="7024992" y="3582211"/>
                </a:lnTo>
                <a:lnTo>
                  <a:pt x="0" y="35822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b="-96107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/>
          <p:nvPr/>
        </p:nvGrpSpPr>
        <p:grpSpPr>
          <a:xfrm>
            <a:off x="17322769" y="9435898"/>
            <a:ext cx="851102" cy="851102"/>
            <a:chOff x="0" y="0"/>
            <a:chExt cx="660400" cy="660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60400" cy="660400"/>
            </a:xfrm>
            <a:custGeom>
              <a:avLst/>
              <a:gdLst/>
              <a:ahLst/>
              <a:cxnLst/>
              <a:rect l="l" t="t" r="r" b="b"/>
              <a:pathLst>
                <a:path w="660400" h="660400">
                  <a:moveTo>
                    <a:pt x="660400" y="167989"/>
                  </a:moveTo>
                  <a:cubicBezTo>
                    <a:pt x="569492" y="77081"/>
                    <a:pt x="423464" y="75292"/>
                    <a:pt x="330286" y="162297"/>
                  </a:cubicBezTo>
                  <a:lnTo>
                    <a:pt x="167989" y="0"/>
                  </a:lnTo>
                  <a:cubicBezTo>
                    <a:pt x="77081" y="90908"/>
                    <a:pt x="75292" y="236936"/>
                    <a:pt x="162297" y="330114"/>
                  </a:cubicBezTo>
                  <a:lnTo>
                    <a:pt x="0" y="492411"/>
                  </a:lnTo>
                  <a:cubicBezTo>
                    <a:pt x="90908" y="583319"/>
                    <a:pt x="236936" y="585108"/>
                    <a:pt x="330114" y="498103"/>
                  </a:cubicBezTo>
                  <a:lnTo>
                    <a:pt x="492411" y="660400"/>
                  </a:lnTo>
                  <a:cubicBezTo>
                    <a:pt x="583319" y="569492"/>
                    <a:pt x="585108" y="423464"/>
                    <a:pt x="498103" y="330286"/>
                  </a:cubicBezTo>
                  <a:lnTo>
                    <a:pt x="660400" y="167989"/>
                  </a:ln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65100" y="127000"/>
              <a:ext cx="3302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404318" y="2331714"/>
            <a:ext cx="8404798" cy="2475775"/>
            <a:chOff x="0" y="0"/>
            <a:chExt cx="2213609" cy="65205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13609" cy="652056"/>
            </a:xfrm>
            <a:custGeom>
              <a:avLst/>
              <a:gdLst/>
              <a:ahLst/>
              <a:cxnLst/>
              <a:rect l="l" t="t" r="r" b="b"/>
              <a:pathLst>
                <a:path w="2213609" h="652056">
                  <a:moveTo>
                    <a:pt x="46978" y="0"/>
                  </a:moveTo>
                  <a:lnTo>
                    <a:pt x="2166632" y="0"/>
                  </a:lnTo>
                  <a:cubicBezTo>
                    <a:pt x="2192577" y="0"/>
                    <a:pt x="2213609" y="21033"/>
                    <a:pt x="2213609" y="46978"/>
                  </a:cubicBezTo>
                  <a:lnTo>
                    <a:pt x="2213609" y="605078"/>
                  </a:lnTo>
                  <a:cubicBezTo>
                    <a:pt x="2213609" y="631023"/>
                    <a:pt x="2192577" y="652056"/>
                    <a:pt x="2166632" y="652056"/>
                  </a:cubicBezTo>
                  <a:lnTo>
                    <a:pt x="46978" y="652056"/>
                  </a:lnTo>
                  <a:cubicBezTo>
                    <a:pt x="21033" y="652056"/>
                    <a:pt x="0" y="631023"/>
                    <a:pt x="0" y="605078"/>
                  </a:cubicBezTo>
                  <a:lnTo>
                    <a:pt x="0" y="46978"/>
                  </a:lnTo>
                  <a:cubicBezTo>
                    <a:pt x="0" y="21033"/>
                    <a:pt x="21033" y="0"/>
                    <a:pt x="46978" y="0"/>
                  </a:cubicBezTo>
                  <a:close/>
                </a:path>
              </a:pathLst>
            </a:custGeom>
            <a:solidFill>
              <a:srgbClr val="3E158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213609" cy="6901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95089" y="1333500"/>
            <a:ext cx="5075669" cy="888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7200" b="1" spc="-215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OBJETIVOS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3558" y="2481580"/>
            <a:ext cx="7438845" cy="5266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1" spc="-26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Objetivo Geral:</a:t>
            </a:r>
          </a:p>
          <a:p>
            <a:pPr algn="just">
              <a:lnSpc>
                <a:spcPts val="3779"/>
              </a:lnSpc>
            </a:pPr>
            <a:r>
              <a:rPr lang="en-US" sz="2699" spc="-26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Analisar o papel fundamental da Transformada de Fourier no ecossistema da Inteligência Artificial moderna</a:t>
            </a:r>
          </a:p>
          <a:p>
            <a:pPr algn="l">
              <a:lnSpc>
                <a:spcPts val="3779"/>
              </a:lnSpc>
            </a:pPr>
            <a:endParaRPr lang="en-US" sz="2699" spc="-26">
              <a:solidFill>
                <a:srgbClr val="C4EC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l">
              <a:lnSpc>
                <a:spcPts val="3779"/>
              </a:lnSpc>
            </a:pPr>
            <a:r>
              <a:rPr lang="en-US" sz="2699" b="1" spc="-26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Objetivos Específicos:</a:t>
            </a:r>
          </a:p>
          <a:p>
            <a:pPr algn="l">
              <a:lnSpc>
                <a:spcPts val="3779"/>
              </a:lnSpc>
            </a:pPr>
            <a:r>
              <a:rPr lang="en-US" sz="2699" spc="-26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Demonstrar a eficiência computacional</a:t>
            </a:r>
          </a:p>
          <a:p>
            <a:pPr algn="l">
              <a:lnSpc>
                <a:spcPts val="3779"/>
              </a:lnSpc>
            </a:pPr>
            <a:r>
              <a:rPr lang="en-US" sz="2699" spc="-26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Exemplificar a percepção de máquina em áudio</a:t>
            </a:r>
          </a:p>
          <a:p>
            <a:pPr algn="l">
              <a:lnSpc>
                <a:spcPts val="3779"/>
              </a:lnSpc>
            </a:pPr>
            <a:r>
              <a:rPr lang="en-US" sz="2699" spc="-26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Diferenciar o tratamento de imagens em IA</a:t>
            </a:r>
          </a:p>
          <a:p>
            <a:pPr algn="l">
              <a:lnSpc>
                <a:spcPts val="3639"/>
              </a:lnSpc>
            </a:pPr>
            <a:endParaRPr lang="en-US" sz="2699" spc="-26">
              <a:solidFill>
                <a:srgbClr val="C4EC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l">
              <a:lnSpc>
                <a:spcPts val="3639"/>
              </a:lnSpc>
              <a:spcBef>
                <a:spcPct val="0"/>
              </a:spcBef>
            </a:pPr>
            <a:endParaRPr lang="en-US" sz="2699" spc="-26">
              <a:solidFill>
                <a:srgbClr val="C4EC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7674826" y="9663011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C4ECFF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3558" y="5521069"/>
            <a:ext cx="283637" cy="283637"/>
            <a:chOff x="0" y="0"/>
            <a:chExt cx="673100" cy="6731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73100" cy="673100"/>
            </a:xfrm>
            <a:custGeom>
              <a:avLst/>
              <a:gdLst/>
              <a:ahLst/>
              <a:cxnLst/>
              <a:rect l="l" t="t" r="r" b="b"/>
              <a:pathLst>
                <a:path w="673100" h="673100">
                  <a:moveTo>
                    <a:pt x="336550" y="0"/>
                  </a:moveTo>
                  <a:cubicBezTo>
                    <a:pt x="429486" y="0"/>
                    <a:pt x="504825" y="75339"/>
                    <a:pt x="504825" y="168275"/>
                  </a:cubicBezTo>
                  <a:cubicBezTo>
                    <a:pt x="597761" y="168275"/>
                    <a:pt x="673100" y="243614"/>
                    <a:pt x="673100" y="336550"/>
                  </a:cubicBezTo>
                  <a:cubicBezTo>
                    <a:pt x="673100" y="429486"/>
                    <a:pt x="597761" y="504825"/>
                    <a:pt x="504825" y="504825"/>
                  </a:cubicBezTo>
                  <a:cubicBezTo>
                    <a:pt x="504825" y="597761"/>
                    <a:pt x="429486" y="673100"/>
                    <a:pt x="336550" y="673100"/>
                  </a:cubicBezTo>
                  <a:cubicBezTo>
                    <a:pt x="243614" y="673100"/>
                    <a:pt x="168275" y="597761"/>
                    <a:pt x="168275" y="504825"/>
                  </a:cubicBezTo>
                  <a:cubicBezTo>
                    <a:pt x="75339" y="504825"/>
                    <a:pt x="0" y="429486"/>
                    <a:pt x="0" y="336550"/>
                  </a:cubicBezTo>
                  <a:cubicBezTo>
                    <a:pt x="0" y="243614"/>
                    <a:pt x="75339" y="168275"/>
                    <a:pt x="168275" y="168275"/>
                  </a:cubicBezTo>
                  <a:cubicBezTo>
                    <a:pt x="168275" y="75339"/>
                    <a:pt x="243614" y="0"/>
                    <a:pt x="336550" y="0"/>
                  </a:cubicBezTo>
                  <a:close/>
                  <a:moveTo>
                    <a:pt x="232997" y="232997"/>
                  </a:moveTo>
                  <a:lnTo>
                    <a:pt x="232997" y="440103"/>
                  </a:lnTo>
                  <a:lnTo>
                    <a:pt x="440103" y="440103"/>
                  </a:lnTo>
                  <a:lnTo>
                    <a:pt x="440103" y="232997"/>
                  </a:lnTo>
                  <a:lnTo>
                    <a:pt x="232997" y="232997"/>
                  </a:lnTo>
                  <a:close/>
                </a:path>
              </a:pathLst>
            </a:custGeom>
            <a:solidFill>
              <a:srgbClr val="A2EAF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65100" y="127000"/>
              <a:ext cx="342900" cy="381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13558" y="6017858"/>
            <a:ext cx="283637" cy="283637"/>
            <a:chOff x="0" y="0"/>
            <a:chExt cx="673100" cy="6731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73100" cy="673100"/>
            </a:xfrm>
            <a:custGeom>
              <a:avLst/>
              <a:gdLst/>
              <a:ahLst/>
              <a:cxnLst/>
              <a:rect l="l" t="t" r="r" b="b"/>
              <a:pathLst>
                <a:path w="673100" h="673100">
                  <a:moveTo>
                    <a:pt x="336550" y="0"/>
                  </a:moveTo>
                  <a:cubicBezTo>
                    <a:pt x="429486" y="0"/>
                    <a:pt x="504825" y="75339"/>
                    <a:pt x="504825" y="168275"/>
                  </a:cubicBezTo>
                  <a:cubicBezTo>
                    <a:pt x="597761" y="168275"/>
                    <a:pt x="673100" y="243614"/>
                    <a:pt x="673100" y="336550"/>
                  </a:cubicBezTo>
                  <a:cubicBezTo>
                    <a:pt x="673100" y="429486"/>
                    <a:pt x="597761" y="504825"/>
                    <a:pt x="504825" y="504825"/>
                  </a:cubicBezTo>
                  <a:cubicBezTo>
                    <a:pt x="504825" y="597761"/>
                    <a:pt x="429486" y="673100"/>
                    <a:pt x="336550" y="673100"/>
                  </a:cubicBezTo>
                  <a:cubicBezTo>
                    <a:pt x="243614" y="673100"/>
                    <a:pt x="168275" y="597761"/>
                    <a:pt x="168275" y="504825"/>
                  </a:cubicBezTo>
                  <a:cubicBezTo>
                    <a:pt x="75339" y="504825"/>
                    <a:pt x="0" y="429486"/>
                    <a:pt x="0" y="336550"/>
                  </a:cubicBezTo>
                  <a:cubicBezTo>
                    <a:pt x="0" y="243614"/>
                    <a:pt x="75339" y="168275"/>
                    <a:pt x="168275" y="168275"/>
                  </a:cubicBezTo>
                  <a:cubicBezTo>
                    <a:pt x="168275" y="75339"/>
                    <a:pt x="243614" y="0"/>
                    <a:pt x="336550" y="0"/>
                  </a:cubicBezTo>
                  <a:close/>
                  <a:moveTo>
                    <a:pt x="232997" y="232997"/>
                  </a:moveTo>
                  <a:lnTo>
                    <a:pt x="232997" y="440103"/>
                  </a:lnTo>
                  <a:lnTo>
                    <a:pt x="440103" y="440103"/>
                  </a:lnTo>
                  <a:lnTo>
                    <a:pt x="440103" y="232997"/>
                  </a:lnTo>
                  <a:lnTo>
                    <a:pt x="232997" y="232997"/>
                  </a:lnTo>
                  <a:close/>
                </a:path>
              </a:pathLst>
            </a:custGeom>
            <a:solidFill>
              <a:srgbClr val="A2EAF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65100" y="127000"/>
              <a:ext cx="342900" cy="381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13558" y="6511045"/>
            <a:ext cx="283637" cy="283637"/>
            <a:chOff x="0" y="0"/>
            <a:chExt cx="673100" cy="6731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73100" cy="673100"/>
            </a:xfrm>
            <a:custGeom>
              <a:avLst/>
              <a:gdLst/>
              <a:ahLst/>
              <a:cxnLst/>
              <a:rect l="l" t="t" r="r" b="b"/>
              <a:pathLst>
                <a:path w="673100" h="673100">
                  <a:moveTo>
                    <a:pt x="336550" y="0"/>
                  </a:moveTo>
                  <a:cubicBezTo>
                    <a:pt x="429486" y="0"/>
                    <a:pt x="504825" y="75339"/>
                    <a:pt x="504825" y="168275"/>
                  </a:cubicBezTo>
                  <a:cubicBezTo>
                    <a:pt x="597761" y="168275"/>
                    <a:pt x="673100" y="243614"/>
                    <a:pt x="673100" y="336550"/>
                  </a:cubicBezTo>
                  <a:cubicBezTo>
                    <a:pt x="673100" y="429486"/>
                    <a:pt x="597761" y="504825"/>
                    <a:pt x="504825" y="504825"/>
                  </a:cubicBezTo>
                  <a:cubicBezTo>
                    <a:pt x="504825" y="597761"/>
                    <a:pt x="429486" y="673100"/>
                    <a:pt x="336550" y="673100"/>
                  </a:cubicBezTo>
                  <a:cubicBezTo>
                    <a:pt x="243614" y="673100"/>
                    <a:pt x="168275" y="597761"/>
                    <a:pt x="168275" y="504825"/>
                  </a:cubicBezTo>
                  <a:cubicBezTo>
                    <a:pt x="75339" y="504825"/>
                    <a:pt x="0" y="429486"/>
                    <a:pt x="0" y="336550"/>
                  </a:cubicBezTo>
                  <a:cubicBezTo>
                    <a:pt x="0" y="243614"/>
                    <a:pt x="75339" y="168275"/>
                    <a:pt x="168275" y="168275"/>
                  </a:cubicBezTo>
                  <a:cubicBezTo>
                    <a:pt x="168275" y="75339"/>
                    <a:pt x="243614" y="0"/>
                    <a:pt x="336550" y="0"/>
                  </a:cubicBezTo>
                  <a:close/>
                  <a:moveTo>
                    <a:pt x="232997" y="232997"/>
                  </a:moveTo>
                  <a:lnTo>
                    <a:pt x="232997" y="440103"/>
                  </a:lnTo>
                  <a:lnTo>
                    <a:pt x="440103" y="440103"/>
                  </a:lnTo>
                  <a:lnTo>
                    <a:pt x="440103" y="232997"/>
                  </a:lnTo>
                  <a:lnTo>
                    <a:pt x="232997" y="232997"/>
                  </a:lnTo>
                  <a:close/>
                </a:path>
              </a:pathLst>
            </a:custGeom>
            <a:solidFill>
              <a:srgbClr val="A2EAF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65100" y="127000"/>
              <a:ext cx="342900" cy="381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8066" y="1236027"/>
            <a:ext cx="778257" cy="778257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2EAF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93357" y="996517"/>
            <a:ext cx="665943" cy="166486"/>
          </a:xfrm>
          <a:custGeom>
            <a:avLst/>
            <a:gdLst/>
            <a:ahLst/>
            <a:cxnLst/>
            <a:rect l="l" t="t" r="r" b="b"/>
            <a:pathLst>
              <a:path w="665943" h="166486">
                <a:moveTo>
                  <a:pt x="0" y="0"/>
                </a:moveTo>
                <a:lnTo>
                  <a:pt x="665943" y="0"/>
                </a:lnTo>
                <a:lnTo>
                  <a:pt x="665943" y="166486"/>
                </a:lnTo>
                <a:lnTo>
                  <a:pt x="0" y="166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-5400000">
            <a:off x="9856448" y="4126122"/>
            <a:ext cx="7024991" cy="7024991"/>
          </a:xfrm>
          <a:custGeom>
            <a:avLst/>
            <a:gdLst/>
            <a:ahLst/>
            <a:cxnLst/>
            <a:rect l="l" t="t" r="r" b="b"/>
            <a:pathLst>
              <a:path w="7024991" h="7024991">
                <a:moveTo>
                  <a:pt x="0" y="0"/>
                </a:moveTo>
                <a:lnTo>
                  <a:pt x="7024991" y="0"/>
                </a:lnTo>
                <a:lnTo>
                  <a:pt x="7024991" y="7024991"/>
                </a:lnTo>
                <a:lnTo>
                  <a:pt x="0" y="70249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9478587" y="1028700"/>
            <a:ext cx="7780713" cy="8229600"/>
          </a:xfrm>
          <a:custGeom>
            <a:avLst/>
            <a:gdLst/>
            <a:ahLst/>
            <a:cxnLst/>
            <a:rect l="l" t="t" r="r" b="b"/>
            <a:pathLst>
              <a:path w="7780713" h="8229600">
                <a:moveTo>
                  <a:pt x="0" y="0"/>
                </a:moveTo>
                <a:lnTo>
                  <a:pt x="7780713" y="0"/>
                </a:lnTo>
                <a:lnTo>
                  <a:pt x="77807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778257" y="1925938"/>
            <a:ext cx="8441441" cy="1678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7200" b="1" spc="-215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FUNDAMENTAÇÃO</a:t>
            </a:r>
          </a:p>
          <a:p>
            <a:pPr algn="l">
              <a:lnSpc>
                <a:spcPts val="5472"/>
              </a:lnSpc>
            </a:pPr>
            <a:r>
              <a:rPr lang="en-US" sz="7200" b="1" spc="-215">
                <a:solidFill>
                  <a:srgbClr val="5E17E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TEÓRICA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9010558" y="1079760"/>
            <a:ext cx="0" cy="8229600"/>
          </a:xfrm>
          <a:prstGeom prst="line">
            <a:avLst/>
          </a:prstGeom>
          <a:ln w="9525" cap="flat">
            <a:solidFill>
              <a:srgbClr val="C4EC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 rot="5400000">
            <a:off x="7422610" y="1143624"/>
            <a:ext cx="7024991" cy="3582211"/>
          </a:xfrm>
          <a:custGeom>
            <a:avLst/>
            <a:gdLst/>
            <a:ahLst/>
            <a:cxnLst/>
            <a:rect l="l" t="t" r="r" b="b"/>
            <a:pathLst>
              <a:path w="7024991" h="3582211">
                <a:moveTo>
                  <a:pt x="0" y="0"/>
                </a:moveTo>
                <a:lnTo>
                  <a:pt x="7024991" y="0"/>
                </a:lnTo>
                <a:lnTo>
                  <a:pt x="7024991" y="3582211"/>
                </a:lnTo>
                <a:lnTo>
                  <a:pt x="0" y="35822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b="-96107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Group 8"/>
          <p:cNvGrpSpPr/>
          <p:nvPr/>
        </p:nvGrpSpPr>
        <p:grpSpPr>
          <a:xfrm>
            <a:off x="17322769" y="9435898"/>
            <a:ext cx="851102" cy="851102"/>
            <a:chOff x="0" y="0"/>
            <a:chExt cx="660400" cy="660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0400" cy="660400"/>
            </a:xfrm>
            <a:custGeom>
              <a:avLst/>
              <a:gdLst/>
              <a:ahLst/>
              <a:cxnLst/>
              <a:rect l="l" t="t" r="r" b="b"/>
              <a:pathLst>
                <a:path w="660400" h="660400">
                  <a:moveTo>
                    <a:pt x="660400" y="167989"/>
                  </a:moveTo>
                  <a:cubicBezTo>
                    <a:pt x="569492" y="77081"/>
                    <a:pt x="423464" y="75292"/>
                    <a:pt x="330286" y="162297"/>
                  </a:cubicBezTo>
                  <a:lnTo>
                    <a:pt x="167989" y="0"/>
                  </a:lnTo>
                  <a:cubicBezTo>
                    <a:pt x="77081" y="90908"/>
                    <a:pt x="75292" y="236936"/>
                    <a:pt x="162297" y="330114"/>
                  </a:cubicBezTo>
                  <a:lnTo>
                    <a:pt x="0" y="492411"/>
                  </a:lnTo>
                  <a:cubicBezTo>
                    <a:pt x="90908" y="583319"/>
                    <a:pt x="236936" y="585108"/>
                    <a:pt x="330114" y="498103"/>
                  </a:cubicBezTo>
                  <a:lnTo>
                    <a:pt x="492411" y="660400"/>
                  </a:lnTo>
                  <a:cubicBezTo>
                    <a:pt x="583319" y="569492"/>
                    <a:pt x="585108" y="423464"/>
                    <a:pt x="498103" y="330286"/>
                  </a:cubicBezTo>
                  <a:lnTo>
                    <a:pt x="660400" y="167989"/>
                  </a:ln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65100" y="127000"/>
              <a:ext cx="3302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674826" y="9663011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C4ECFF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49714" y="3946413"/>
            <a:ext cx="9738360" cy="2394173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65185" y="4926720"/>
            <a:ext cx="433560" cy="433560"/>
            <a:chOff x="0" y="0"/>
            <a:chExt cx="558800" cy="558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58800" cy="558800"/>
            </a:xfrm>
            <a:custGeom>
              <a:avLst/>
              <a:gdLst/>
              <a:ahLst/>
              <a:cxnLst/>
              <a:rect l="l" t="t" r="r" b="b"/>
              <a:pathLst>
                <a:path w="558800" h="558800">
                  <a:moveTo>
                    <a:pt x="33042" y="234291"/>
                  </a:moveTo>
                  <a:cubicBezTo>
                    <a:pt x="49299" y="253840"/>
                    <a:pt x="49332" y="305706"/>
                    <a:pt x="33167" y="325331"/>
                  </a:cubicBezTo>
                  <a:cubicBezTo>
                    <a:pt x="12843" y="350003"/>
                    <a:pt x="669" y="381568"/>
                    <a:pt x="669" y="415884"/>
                  </a:cubicBezTo>
                  <a:cubicBezTo>
                    <a:pt x="669" y="495135"/>
                    <a:pt x="64865" y="558800"/>
                    <a:pt x="143251" y="558800"/>
                  </a:cubicBezTo>
                  <a:cubicBezTo>
                    <a:pt x="177745" y="558800"/>
                    <a:pt x="209318" y="546669"/>
                    <a:pt x="233976" y="526404"/>
                  </a:cubicBezTo>
                  <a:cubicBezTo>
                    <a:pt x="253647" y="510238"/>
                    <a:pt x="305827" y="510235"/>
                    <a:pt x="325498" y="526401"/>
                  </a:cubicBezTo>
                  <a:cubicBezTo>
                    <a:pt x="350157" y="546668"/>
                    <a:pt x="381730" y="558800"/>
                    <a:pt x="416232" y="558800"/>
                  </a:cubicBezTo>
                  <a:cubicBezTo>
                    <a:pt x="494618" y="558800"/>
                    <a:pt x="558800" y="495135"/>
                    <a:pt x="558800" y="415884"/>
                  </a:cubicBezTo>
                  <a:cubicBezTo>
                    <a:pt x="558800" y="381312"/>
                    <a:pt x="546247" y="349534"/>
                    <a:pt x="525581" y="324782"/>
                  </a:cubicBezTo>
                  <a:cubicBezTo>
                    <a:pt x="509342" y="305335"/>
                    <a:pt x="509342" y="254131"/>
                    <a:pt x="525556" y="234663"/>
                  </a:cubicBezTo>
                  <a:cubicBezTo>
                    <a:pt x="546238" y="209831"/>
                    <a:pt x="558800" y="177872"/>
                    <a:pt x="558800" y="142916"/>
                  </a:cubicBezTo>
                  <a:cubicBezTo>
                    <a:pt x="558800" y="64349"/>
                    <a:pt x="494618" y="0"/>
                    <a:pt x="416232" y="0"/>
                  </a:cubicBezTo>
                  <a:cubicBezTo>
                    <a:pt x="382027" y="0"/>
                    <a:pt x="350824" y="11865"/>
                    <a:pt x="326295" y="31724"/>
                  </a:cubicBezTo>
                  <a:cubicBezTo>
                    <a:pt x="306327" y="47891"/>
                    <a:pt x="252153" y="47709"/>
                    <a:pt x="232185" y="31544"/>
                  </a:cubicBezTo>
                  <a:cubicBezTo>
                    <a:pt x="207787" y="11793"/>
                    <a:pt x="176670" y="0"/>
                    <a:pt x="142568" y="0"/>
                  </a:cubicBezTo>
                  <a:cubicBezTo>
                    <a:pt x="64181" y="0"/>
                    <a:pt x="0" y="64349"/>
                    <a:pt x="0" y="142916"/>
                  </a:cubicBezTo>
                  <a:cubicBezTo>
                    <a:pt x="0" y="177697"/>
                    <a:pt x="12437" y="209512"/>
                    <a:pt x="33042" y="234291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4450" y="6350"/>
              <a:ext cx="469900" cy="508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28700" y="5807145"/>
            <a:ext cx="6736038" cy="1198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9"/>
              </a:lnSpc>
              <a:spcBef>
                <a:spcPct val="0"/>
              </a:spcBef>
            </a:pPr>
            <a:r>
              <a:rPr lang="en-US" sz="2299" spc="-22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Transformamos uma operação complexa de deslizamento em uma simples multiplicação ponto a ponto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6211" y="6529865"/>
            <a:ext cx="9456322" cy="2542958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165185" y="7584564"/>
            <a:ext cx="433560" cy="433560"/>
            <a:chOff x="0" y="0"/>
            <a:chExt cx="558800" cy="558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58800" cy="558800"/>
            </a:xfrm>
            <a:custGeom>
              <a:avLst/>
              <a:gdLst/>
              <a:ahLst/>
              <a:cxnLst/>
              <a:rect l="l" t="t" r="r" b="b"/>
              <a:pathLst>
                <a:path w="558800" h="558800">
                  <a:moveTo>
                    <a:pt x="33042" y="234291"/>
                  </a:moveTo>
                  <a:cubicBezTo>
                    <a:pt x="49299" y="253840"/>
                    <a:pt x="49332" y="305706"/>
                    <a:pt x="33167" y="325331"/>
                  </a:cubicBezTo>
                  <a:cubicBezTo>
                    <a:pt x="12843" y="350003"/>
                    <a:pt x="669" y="381568"/>
                    <a:pt x="669" y="415884"/>
                  </a:cubicBezTo>
                  <a:cubicBezTo>
                    <a:pt x="669" y="495135"/>
                    <a:pt x="64865" y="558800"/>
                    <a:pt x="143251" y="558800"/>
                  </a:cubicBezTo>
                  <a:cubicBezTo>
                    <a:pt x="177745" y="558800"/>
                    <a:pt x="209318" y="546669"/>
                    <a:pt x="233976" y="526404"/>
                  </a:cubicBezTo>
                  <a:cubicBezTo>
                    <a:pt x="253647" y="510238"/>
                    <a:pt x="305827" y="510235"/>
                    <a:pt x="325498" y="526401"/>
                  </a:cubicBezTo>
                  <a:cubicBezTo>
                    <a:pt x="350157" y="546668"/>
                    <a:pt x="381730" y="558800"/>
                    <a:pt x="416232" y="558800"/>
                  </a:cubicBezTo>
                  <a:cubicBezTo>
                    <a:pt x="494618" y="558800"/>
                    <a:pt x="558800" y="495135"/>
                    <a:pt x="558800" y="415884"/>
                  </a:cubicBezTo>
                  <a:cubicBezTo>
                    <a:pt x="558800" y="381312"/>
                    <a:pt x="546247" y="349534"/>
                    <a:pt x="525581" y="324782"/>
                  </a:cubicBezTo>
                  <a:cubicBezTo>
                    <a:pt x="509342" y="305335"/>
                    <a:pt x="509342" y="254131"/>
                    <a:pt x="525556" y="234663"/>
                  </a:cubicBezTo>
                  <a:cubicBezTo>
                    <a:pt x="546238" y="209831"/>
                    <a:pt x="558800" y="177872"/>
                    <a:pt x="558800" y="142916"/>
                  </a:cubicBezTo>
                  <a:cubicBezTo>
                    <a:pt x="558800" y="64349"/>
                    <a:pt x="494618" y="0"/>
                    <a:pt x="416232" y="0"/>
                  </a:cubicBezTo>
                  <a:cubicBezTo>
                    <a:pt x="382027" y="0"/>
                    <a:pt x="350824" y="11865"/>
                    <a:pt x="326295" y="31724"/>
                  </a:cubicBezTo>
                  <a:cubicBezTo>
                    <a:pt x="306327" y="47891"/>
                    <a:pt x="252153" y="47709"/>
                    <a:pt x="232185" y="31544"/>
                  </a:cubicBezTo>
                  <a:cubicBezTo>
                    <a:pt x="207787" y="11793"/>
                    <a:pt x="176670" y="0"/>
                    <a:pt x="142568" y="0"/>
                  </a:cubicBezTo>
                  <a:cubicBezTo>
                    <a:pt x="64181" y="0"/>
                    <a:pt x="0" y="64349"/>
                    <a:pt x="0" y="142916"/>
                  </a:cubicBezTo>
                  <a:cubicBezTo>
                    <a:pt x="0" y="177697"/>
                    <a:pt x="12437" y="209512"/>
                    <a:pt x="33042" y="234291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44450" y="6350"/>
              <a:ext cx="469900" cy="508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28700" y="8380030"/>
            <a:ext cx="6736038" cy="1198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9"/>
              </a:lnSpc>
              <a:spcBef>
                <a:spcPct val="0"/>
              </a:spcBef>
            </a:pPr>
            <a:r>
              <a:rPr lang="en-US" sz="2299" spc="-22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Redução Drástica de Custo.</a:t>
            </a:r>
          </a:p>
          <a:p>
            <a:pPr algn="just">
              <a:lnSpc>
                <a:spcPts val="3219"/>
              </a:lnSpc>
              <a:spcBef>
                <a:spcPct val="0"/>
              </a:spcBef>
            </a:pPr>
            <a:r>
              <a:rPr lang="en-US" sz="2299" spc="-22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Usando 1 milhão de dados, saimos de 1 trilhão de operações para 20 milhões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0" y="1834624"/>
            <a:ext cx="778257" cy="77825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2EAF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93357" y="996517"/>
            <a:ext cx="665943" cy="166486"/>
          </a:xfrm>
          <a:custGeom>
            <a:avLst/>
            <a:gdLst/>
            <a:ahLst/>
            <a:cxnLst/>
            <a:rect l="l" t="t" r="r" b="b"/>
            <a:pathLst>
              <a:path w="665943" h="166486">
                <a:moveTo>
                  <a:pt x="0" y="0"/>
                </a:moveTo>
                <a:lnTo>
                  <a:pt x="665943" y="0"/>
                </a:lnTo>
                <a:lnTo>
                  <a:pt x="665943" y="166486"/>
                </a:lnTo>
                <a:lnTo>
                  <a:pt x="0" y="166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-5400000">
            <a:off x="9856448" y="4126122"/>
            <a:ext cx="7024991" cy="7024991"/>
          </a:xfrm>
          <a:custGeom>
            <a:avLst/>
            <a:gdLst/>
            <a:ahLst/>
            <a:cxnLst/>
            <a:rect l="l" t="t" r="r" b="b"/>
            <a:pathLst>
              <a:path w="7024991" h="7024991">
                <a:moveTo>
                  <a:pt x="0" y="0"/>
                </a:moveTo>
                <a:lnTo>
                  <a:pt x="7024991" y="0"/>
                </a:lnTo>
                <a:lnTo>
                  <a:pt x="7024991" y="7024991"/>
                </a:lnTo>
                <a:lnTo>
                  <a:pt x="0" y="70249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805744" y="1833528"/>
            <a:ext cx="8441441" cy="1678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7200" b="1" spc="-215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FUNDAMENTAÇÃO</a:t>
            </a:r>
          </a:p>
          <a:p>
            <a:pPr algn="l">
              <a:lnSpc>
                <a:spcPts val="5472"/>
              </a:lnSpc>
            </a:pPr>
            <a:r>
              <a:rPr lang="en-US" sz="7200" b="1" spc="-215">
                <a:solidFill>
                  <a:srgbClr val="5E17E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TEÓRICA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9035424" y="1079760"/>
            <a:ext cx="0" cy="8229600"/>
          </a:xfrm>
          <a:prstGeom prst="line">
            <a:avLst/>
          </a:prstGeom>
          <a:ln w="9525" cap="flat">
            <a:solidFill>
              <a:srgbClr val="C4EC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rot="5400000">
            <a:off x="7735344" y="952533"/>
            <a:ext cx="7024991" cy="3582211"/>
          </a:xfrm>
          <a:custGeom>
            <a:avLst/>
            <a:gdLst/>
            <a:ahLst/>
            <a:cxnLst/>
            <a:rect l="l" t="t" r="r" b="b"/>
            <a:pathLst>
              <a:path w="7024991" h="3582211">
                <a:moveTo>
                  <a:pt x="0" y="0"/>
                </a:moveTo>
                <a:lnTo>
                  <a:pt x="7024991" y="0"/>
                </a:lnTo>
                <a:lnTo>
                  <a:pt x="7024991" y="3582211"/>
                </a:lnTo>
                <a:lnTo>
                  <a:pt x="0" y="35822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96107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/>
          <p:cNvGrpSpPr/>
          <p:nvPr/>
        </p:nvGrpSpPr>
        <p:grpSpPr>
          <a:xfrm>
            <a:off x="17322769" y="9435898"/>
            <a:ext cx="851102" cy="851102"/>
            <a:chOff x="0" y="0"/>
            <a:chExt cx="660400" cy="660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60400" cy="660400"/>
            </a:xfrm>
            <a:custGeom>
              <a:avLst/>
              <a:gdLst/>
              <a:ahLst/>
              <a:cxnLst/>
              <a:rect l="l" t="t" r="r" b="b"/>
              <a:pathLst>
                <a:path w="660400" h="660400">
                  <a:moveTo>
                    <a:pt x="660400" y="167989"/>
                  </a:moveTo>
                  <a:cubicBezTo>
                    <a:pt x="569492" y="77081"/>
                    <a:pt x="423464" y="75292"/>
                    <a:pt x="330286" y="162297"/>
                  </a:cubicBezTo>
                  <a:lnTo>
                    <a:pt x="167989" y="0"/>
                  </a:lnTo>
                  <a:cubicBezTo>
                    <a:pt x="77081" y="90908"/>
                    <a:pt x="75292" y="236936"/>
                    <a:pt x="162297" y="330114"/>
                  </a:cubicBezTo>
                  <a:lnTo>
                    <a:pt x="0" y="492411"/>
                  </a:lnTo>
                  <a:cubicBezTo>
                    <a:pt x="90908" y="583319"/>
                    <a:pt x="236936" y="585108"/>
                    <a:pt x="330114" y="498103"/>
                  </a:cubicBezTo>
                  <a:lnTo>
                    <a:pt x="492411" y="660400"/>
                  </a:lnTo>
                  <a:cubicBezTo>
                    <a:pt x="583319" y="569492"/>
                    <a:pt x="585108" y="423464"/>
                    <a:pt x="498103" y="330286"/>
                  </a:cubicBezTo>
                  <a:lnTo>
                    <a:pt x="660400" y="167989"/>
                  </a:ln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65100" y="127000"/>
              <a:ext cx="3302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5185" y="3933364"/>
            <a:ext cx="433560" cy="433560"/>
            <a:chOff x="0" y="0"/>
            <a:chExt cx="558800" cy="558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58800" cy="558800"/>
            </a:xfrm>
            <a:custGeom>
              <a:avLst/>
              <a:gdLst/>
              <a:ahLst/>
              <a:cxnLst/>
              <a:rect l="l" t="t" r="r" b="b"/>
              <a:pathLst>
                <a:path w="558800" h="558800">
                  <a:moveTo>
                    <a:pt x="33042" y="234291"/>
                  </a:moveTo>
                  <a:cubicBezTo>
                    <a:pt x="49299" y="253840"/>
                    <a:pt x="49332" y="305706"/>
                    <a:pt x="33167" y="325331"/>
                  </a:cubicBezTo>
                  <a:cubicBezTo>
                    <a:pt x="12843" y="350003"/>
                    <a:pt x="669" y="381568"/>
                    <a:pt x="669" y="415884"/>
                  </a:cubicBezTo>
                  <a:cubicBezTo>
                    <a:pt x="669" y="495135"/>
                    <a:pt x="64865" y="558800"/>
                    <a:pt x="143251" y="558800"/>
                  </a:cubicBezTo>
                  <a:cubicBezTo>
                    <a:pt x="177745" y="558800"/>
                    <a:pt x="209318" y="546669"/>
                    <a:pt x="233976" y="526404"/>
                  </a:cubicBezTo>
                  <a:cubicBezTo>
                    <a:pt x="253647" y="510238"/>
                    <a:pt x="305827" y="510235"/>
                    <a:pt x="325498" y="526401"/>
                  </a:cubicBezTo>
                  <a:cubicBezTo>
                    <a:pt x="350157" y="546668"/>
                    <a:pt x="381730" y="558800"/>
                    <a:pt x="416232" y="558800"/>
                  </a:cubicBezTo>
                  <a:cubicBezTo>
                    <a:pt x="494618" y="558800"/>
                    <a:pt x="558800" y="495135"/>
                    <a:pt x="558800" y="415884"/>
                  </a:cubicBezTo>
                  <a:cubicBezTo>
                    <a:pt x="558800" y="381312"/>
                    <a:pt x="546247" y="349534"/>
                    <a:pt x="525581" y="324782"/>
                  </a:cubicBezTo>
                  <a:cubicBezTo>
                    <a:pt x="509342" y="305335"/>
                    <a:pt x="509342" y="254131"/>
                    <a:pt x="525556" y="234663"/>
                  </a:cubicBezTo>
                  <a:cubicBezTo>
                    <a:pt x="546238" y="209831"/>
                    <a:pt x="558800" y="177872"/>
                    <a:pt x="558800" y="142916"/>
                  </a:cubicBezTo>
                  <a:cubicBezTo>
                    <a:pt x="558800" y="64349"/>
                    <a:pt x="494618" y="0"/>
                    <a:pt x="416232" y="0"/>
                  </a:cubicBezTo>
                  <a:cubicBezTo>
                    <a:pt x="382027" y="0"/>
                    <a:pt x="350824" y="11865"/>
                    <a:pt x="326295" y="31724"/>
                  </a:cubicBezTo>
                  <a:cubicBezTo>
                    <a:pt x="306327" y="47891"/>
                    <a:pt x="252153" y="47709"/>
                    <a:pt x="232185" y="31544"/>
                  </a:cubicBezTo>
                  <a:cubicBezTo>
                    <a:pt x="207787" y="11793"/>
                    <a:pt x="176670" y="0"/>
                    <a:pt x="142568" y="0"/>
                  </a:cubicBezTo>
                  <a:cubicBezTo>
                    <a:pt x="64181" y="0"/>
                    <a:pt x="0" y="64349"/>
                    <a:pt x="0" y="142916"/>
                  </a:cubicBezTo>
                  <a:cubicBezTo>
                    <a:pt x="0" y="177697"/>
                    <a:pt x="12437" y="209512"/>
                    <a:pt x="33042" y="234291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44450" y="6350"/>
              <a:ext cx="469900" cy="508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5185" y="6880219"/>
            <a:ext cx="433560" cy="433560"/>
            <a:chOff x="0" y="0"/>
            <a:chExt cx="558800" cy="558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58800" cy="558800"/>
            </a:xfrm>
            <a:custGeom>
              <a:avLst/>
              <a:gdLst/>
              <a:ahLst/>
              <a:cxnLst/>
              <a:rect l="l" t="t" r="r" b="b"/>
              <a:pathLst>
                <a:path w="558800" h="558800">
                  <a:moveTo>
                    <a:pt x="33042" y="234291"/>
                  </a:moveTo>
                  <a:cubicBezTo>
                    <a:pt x="49299" y="253840"/>
                    <a:pt x="49332" y="305706"/>
                    <a:pt x="33167" y="325331"/>
                  </a:cubicBezTo>
                  <a:cubicBezTo>
                    <a:pt x="12843" y="350003"/>
                    <a:pt x="669" y="381568"/>
                    <a:pt x="669" y="415884"/>
                  </a:cubicBezTo>
                  <a:cubicBezTo>
                    <a:pt x="669" y="495135"/>
                    <a:pt x="64865" y="558800"/>
                    <a:pt x="143251" y="558800"/>
                  </a:cubicBezTo>
                  <a:cubicBezTo>
                    <a:pt x="177745" y="558800"/>
                    <a:pt x="209318" y="546669"/>
                    <a:pt x="233976" y="526404"/>
                  </a:cubicBezTo>
                  <a:cubicBezTo>
                    <a:pt x="253647" y="510238"/>
                    <a:pt x="305827" y="510235"/>
                    <a:pt x="325498" y="526401"/>
                  </a:cubicBezTo>
                  <a:cubicBezTo>
                    <a:pt x="350157" y="546668"/>
                    <a:pt x="381730" y="558800"/>
                    <a:pt x="416232" y="558800"/>
                  </a:cubicBezTo>
                  <a:cubicBezTo>
                    <a:pt x="494618" y="558800"/>
                    <a:pt x="558800" y="495135"/>
                    <a:pt x="558800" y="415884"/>
                  </a:cubicBezTo>
                  <a:cubicBezTo>
                    <a:pt x="558800" y="381312"/>
                    <a:pt x="546247" y="349534"/>
                    <a:pt x="525581" y="324782"/>
                  </a:cubicBezTo>
                  <a:cubicBezTo>
                    <a:pt x="509342" y="305335"/>
                    <a:pt x="509342" y="254131"/>
                    <a:pt x="525556" y="234663"/>
                  </a:cubicBezTo>
                  <a:cubicBezTo>
                    <a:pt x="546238" y="209831"/>
                    <a:pt x="558800" y="177872"/>
                    <a:pt x="558800" y="142916"/>
                  </a:cubicBezTo>
                  <a:cubicBezTo>
                    <a:pt x="558800" y="64349"/>
                    <a:pt x="494618" y="0"/>
                    <a:pt x="416232" y="0"/>
                  </a:cubicBezTo>
                  <a:cubicBezTo>
                    <a:pt x="382027" y="0"/>
                    <a:pt x="350824" y="11865"/>
                    <a:pt x="326295" y="31724"/>
                  </a:cubicBezTo>
                  <a:cubicBezTo>
                    <a:pt x="306327" y="47891"/>
                    <a:pt x="252153" y="47709"/>
                    <a:pt x="232185" y="31544"/>
                  </a:cubicBezTo>
                  <a:cubicBezTo>
                    <a:pt x="207787" y="11793"/>
                    <a:pt x="176670" y="0"/>
                    <a:pt x="142568" y="0"/>
                  </a:cubicBezTo>
                  <a:cubicBezTo>
                    <a:pt x="64181" y="0"/>
                    <a:pt x="0" y="64349"/>
                    <a:pt x="0" y="142916"/>
                  </a:cubicBezTo>
                  <a:cubicBezTo>
                    <a:pt x="0" y="177697"/>
                    <a:pt x="12437" y="209512"/>
                    <a:pt x="33042" y="234291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4450" y="6350"/>
              <a:ext cx="469900" cy="508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0" y="1742213"/>
            <a:ext cx="778257" cy="778257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2EAF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9443031" y="2493156"/>
            <a:ext cx="8231795" cy="5612588"/>
          </a:xfrm>
          <a:custGeom>
            <a:avLst/>
            <a:gdLst/>
            <a:ahLst/>
            <a:cxnLst/>
            <a:rect l="l" t="t" r="r" b="b"/>
            <a:pathLst>
              <a:path w="8231795" h="5612588">
                <a:moveTo>
                  <a:pt x="0" y="0"/>
                </a:moveTo>
                <a:lnTo>
                  <a:pt x="8231795" y="0"/>
                </a:lnTo>
                <a:lnTo>
                  <a:pt x="8231795" y="5612588"/>
                </a:lnTo>
                <a:lnTo>
                  <a:pt x="0" y="56125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TextBox 20"/>
          <p:cNvSpPr txBox="1"/>
          <p:nvPr/>
        </p:nvSpPr>
        <p:spPr>
          <a:xfrm>
            <a:off x="17674826" y="9663011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C4ECFF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05744" y="4965296"/>
            <a:ext cx="7875749" cy="1998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6" lvl="1" indent="-248283" algn="just">
              <a:lnSpc>
                <a:spcPts val="3219"/>
              </a:lnSpc>
              <a:buFont typeface="Arial"/>
              <a:buChar char="•"/>
            </a:pPr>
            <a:r>
              <a:rPr lang="en-US" sz="2299" spc="-22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Fatia o sinal em pequenas janelas de tempo e aplica a Fourier em cada pedaço</a:t>
            </a:r>
          </a:p>
          <a:p>
            <a:pPr marL="496566" lvl="1" indent="-248283" algn="just">
              <a:lnSpc>
                <a:spcPts val="3219"/>
              </a:lnSpc>
              <a:buFont typeface="Arial"/>
              <a:buChar char="•"/>
            </a:pPr>
            <a:r>
              <a:rPr lang="en-US" sz="2299" spc="-22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Converte Sinal 1D (Amplitude) ➛ Imagem 2D (Tempo x Frequência)</a:t>
            </a:r>
          </a:p>
          <a:p>
            <a:pPr algn="just">
              <a:lnSpc>
                <a:spcPts val="3219"/>
              </a:lnSpc>
              <a:spcBef>
                <a:spcPct val="0"/>
              </a:spcBef>
            </a:pPr>
            <a:endParaRPr lang="en-US" sz="2299" spc="-22">
              <a:solidFill>
                <a:srgbClr val="C4EC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805744" y="7581467"/>
            <a:ext cx="6736038" cy="1998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6" lvl="1" indent="-248283" algn="just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 spc="-22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Imagens naturais (câmeras reais) possuem uma distribuição de energia suave e caótica.</a:t>
            </a:r>
          </a:p>
          <a:p>
            <a:pPr marL="496566" lvl="1" indent="-248283" algn="just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 spc="-22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Redes Generativas (GANs) criam imagens através de Upsampling (aumentar resolução)</a:t>
            </a:r>
          </a:p>
          <a:p>
            <a:pPr algn="just">
              <a:lnSpc>
                <a:spcPts val="3219"/>
              </a:lnSpc>
              <a:spcBef>
                <a:spcPct val="0"/>
              </a:spcBef>
            </a:pPr>
            <a:endParaRPr lang="en-US" sz="2299" spc="-22">
              <a:solidFill>
                <a:srgbClr val="C4EC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81965" y="3740814"/>
            <a:ext cx="8316109" cy="1195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 spc="-32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Transformada de Fourier de Curto Termo (STFT)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05744" y="6769331"/>
            <a:ext cx="4421237" cy="585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 spc="-32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Assinaturas Espectrais</a:t>
            </a:r>
          </a:p>
        </p:txBody>
      </p:sp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36778" y="3466450"/>
            <a:ext cx="18559546" cy="2386198"/>
            <a:chOff x="0" y="0"/>
            <a:chExt cx="4888111" cy="6284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88111" cy="628464"/>
            </a:xfrm>
            <a:custGeom>
              <a:avLst/>
              <a:gdLst/>
              <a:ahLst/>
              <a:cxnLst/>
              <a:rect l="l" t="t" r="r" b="b"/>
              <a:pathLst>
                <a:path w="4888111" h="628464">
                  <a:moveTo>
                    <a:pt x="21274" y="0"/>
                  </a:moveTo>
                  <a:lnTo>
                    <a:pt x="4866837" y="0"/>
                  </a:lnTo>
                  <a:cubicBezTo>
                    <a:pt x="4878586" y="0"/>
                    <a:pt x="4888111" y="9525"/>
                    <a:pt x="4888111" y="21274"/>
                  </a:cubicBezTo>
                  <a:lnTo>
                    <a:pt x="4888111" y="607190"/>
                  </a:lnTo>
                  <a:cubicBezTo>
                    <a:pt x="4888111" y="618939"/>
                    <a:pt x="4878586" y="628464"/>
                    <a:pt x="4866837" y="628464"/>
                  </a:cubicBezTo>
                  <a:lnTo>
                    <a:pt x="21274" y="628464"/>
                  </a:lnTo>
                  <a:cubicBezTo>
                    <a:pt x="9525" y="628464"/>
                    <a:pt x="0" y="618939"/>
                    <a:pt x="0" y="607190"/>
                  </a:cubicBezTo>
                  <a:lnTo>
                    <a:pt x="0" y="21274"/>
                  </a:lnTo>
                  <a:cubicBezTo>
                    <a:pt x="0" y="9525"/>
                    <a:pt x="9525" y="0"/>
                    <a:pt x="21274" y="0"/>
                  </a:cubicBezTo>
                  <a:close/>
                </a:path>
              </a:pathLst>
            </a:custGeom>
            <a:solidFill>
              <a:srgbClr val="C4EC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88111" cy="6665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-708134" y="8973743"/>
            <a:ext cx="5150795" cy="2626513"/>
          </a:xfrm>
          <a:custGeom>
            <a:avLst/>
            <a:gdLst/>
            <a:ahLst/>
            <a:cxnLst/>
            <a:rect l="l" t="t" r="r" b="b"/>
            <a:pathLst>
              <a:path w="5150795" h="2626513">
                <a:moveTo>
                  <a:pt x="0" y="0"/>
                </a:moveTo>
                <a:lnTo>
                  <a:pt x="5150795" y="0"/>
                </a:lnTo>
                <a:lnTo>
                  <a:pt x="5150795" y="2626514"/>
                </a:lnTo>
                <a:lnTo>
                  <a:pt x="0" y="26265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9610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rot="-5400000">
            <a:off x="15094852" y="8642577"/>
            <a:ext cx="4460788" cy="2274662"/>
          </a:xfrm>
          <a:custGeom>
            <a:avLst/>
            <a:gdLst/>
            <a:ahLst/>
            <a:cxnLst/>
            <a:rect l="l" t="t" r="r" b="b"/>
            <a:pathLst>
              <a:path w="4460788" h="2274662">
                <a:moveTo>
                  <a:pt x="0" y="0"/>
                </a:moveTo>
                <a:lnTo>
                  <a:pt x="4460788" y="0"/>
                </a:lnTo>
                <a:lnTo>
                  <a:pt x="4460788" y="2274662"/>
                </a:lnTo>
                <a:lnTo>
                  <a:pt x="0" y="22746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9610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AutoShape 7"/>
          <p:cNvSpPr/>
          <p:nvPr/>
        </p:nvSpPr>
        <p:spPr>
          <a:xfrm flipV="1">
            <a:off x="639571" y="6178410"/>
            <a:ext cx="0" cy="3833852"/>
          </a:xfrm>
          <a:prstGeom prst="line">
            <a:avLst/>
          </a:prstGeom>
          <a:ln w="9525" cap="flat">
            <a:solidFill>
              <a:srgbClr val="C4EC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6593357" y="1028700"/>
            <a:ext cx="665943" cy="166486"/>
          </a:xfrm>
          <a:custGeom>
            <a:avLst/>
            <a:gdLst/>
            <a:ahLst/>
            <a:cxnLst/>
            <a:rect l="l" t="t" r="r" b="b"/>
            <a:pathLst>
              <a:path w="665943" h="166486">
                <a:moveTo>
                  <a:pt x="0" y="0"/>
                </a:moveTo>
                <a:lnTo>
                  <a:pt x="665943" y="0"/>
                </a:lnTo>
                <a:lnTo>
                  <a:pt x="665943" y="166486"/>
                </a:lnTo>
                <a:lnTo>
                  <a:pt x="0" y="1664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/>
          <p:nvPr/>
        </p:nvGrpSpPr>
        <p:grpSpPr>
          <a:xfrm>
            <a:off x="17322769" y="9435898"/>
            <a:ext cx="851102" cy="851102"/>
            <a:chOff x="0" y="0"/>
            <a:chExt cx="660400" cy="660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60400" cy="660400"/>
            </a:xfrm>
            <a:custGeom>
              <a:avLst/>
              <a:gdLst/>
              <a:ahLst/>
              <a:cxnLst/>
              <a:rect l="l" t="t" r="r" b="b"/>
              <a:pathLst>
                <a:path w="660400" h="660400">
                  <a:moveTo>
                    <a:pt x="660400" y="167989"/>
                  </a:moveTo>
                  <a:cubicBezTo>
                    <a:pt x="569492" y="77081"/>
                    <a:pt x="423464" y="75292"/>
                    <a:pt x="330286" y="162297"/>
                  </a:cubicBezTo>
                  <a:lnTo>
                    <a:pt x="167989" y="0"/>
                  </a:lnTo>
                  <a:cubicBezTo>
                    <a:pt x="77081" y="90908"/>
                    <a:pt x="75292" y="236936"/>
                    <a:pt x="162297" y="330114"/>
                  </a:cubicBezTo>
                  <a:lnTo>
                    <a:pt x="0" y="492411"/>
                  </a:lnTo>
                  <a:cubicBezTo>
                    <a:pt x="90908" y="583319"/>
                    <a:pt x="236936" y="585108"/>
                    <a:pt x="330114" y="498103"/>
                  </a:cubicBezTo>
                  <a:lnTo>
                    <a:pt x="492411" y="660400"/>
                  </a:lnTo>
                  <a:cubicBezTo>
                    <a:pt x="583319" y="569492"/>
                    <a:pt x="585108" y="423464"/>
                    <a:pt x="498103" y="330286"/>
                  </a:cubicBezTo>
                  <a:lnTo>
                    <a:pt x="660400" y="167989"/>
                  </a:ln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65100" y="127000"/>
              <a:ext cx="3302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55205" y="1420346"/>
            <a:ext cx="778257" cy="77825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2EAF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88336" y="6715353"/>
            <a:ext cx="433560" cy="433560"/>
            <a:chOff x="0" y="0"/>
            <a:chExt cx="558800" cy="558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58800" cy="558800"/>
            </a:xfrm>
            <a:custGeom>
              <a:avLst/>
              <a:gdLst/>
              <a:ahLst/>
              <a:cxnLst/>
              <a:rect l="l" t="t" r="r" b="b"/>
              <a:pathLst>
                <a:path w="558800" h="558800">
                  <a:moveTo>
                    <a:pt x="33042" y="234291"/>
                  </a:moveTo>
                  <a:cubicBezTo>
                    <a:pt x="49299" y="253840"/>
                    <a:pt x="49332" y="305706"/>
                    <a:pt x="33167" y="325331"/>
                  </a:cubicBezTo>
                  <a:cubicBezTo>
                    <a:pt x="12843" y="350003"/>
                    <a:pt x="669" y="381568"/>
                    <a:pt x="669" y="415884"/>
                  </a:cubicBezTo>
                  <a:cubicBezTo>
                    <a:pt x="669" y="495135"/>
                    <a:pt x="64865" y="558800"/>
                    <a:pt x="143251" y="558800"/>
                  </a:cubicBezTo>
                  <a:cubicBezTo>
                    <a:pt x="177745" y="558800"/>
                    <a:pt x="209318" y="546669"/>
                    <a:pt x="233976" y="526404"/>
                  </a:cubicBezTo>
                  <a:cubicBezTo>
                    <a:pt x="253647" y="510238"/>
                    <a:pt x="305827" y="510235"/>
                    <a:pt x="325498" y="526401"/>
                  </a:cubicBezTo>
                  <a:cubicBezTo>
                    <a:pt x="350157" y="546668"/>
                    <a:pt x="381730" y="558800"/>
                    <a:pt x="416232" y="558800"/>
                  </a:cubicBezTo>
                  <a:cubicBezTo>
                    <a:pt x="494618" y="558800"/>
                    <a:pt x="558800" y="495135"/>
                    <a:pt x="558800" y="415884"/>
                  </a:cubicBezTo>
                  <a:cubicBezTo>
                    <a:pt x="558800" y="381312"/>
                    <a:pt x="546247" y="349534"/>
                    <a:pt x="525581" y="324782"/>
                  </a:cubicBezTo>
                  <a:cubicBezTo>
                    <a:pt x="509342" y="305335"/>
                    <a:pt x="509342" y="254131"/>
                    <a:pt x="525556" y="234663"/>
                  </a:cubicBezTo>
                  <a:cubicBezTo>
                    <a:pt x="546238" y="209831"/>
                    <a:pt x="558800" y="177872"/>
                    <a:pt x="558800" y="142916"/>
                  </a:cubicBezTo>
                  <a:cubicBezTo>
                    <a:pt x="558800" y="64349"/>
                    <a:pt x="494618" y="0"/>
                    <a:pt x="416232" y="0"/>
                  </a:cubicBezTo>
                  <a:cubicBezTo>
                    <a:pt x="382027" y="0"/>
                    <a:pt x="350824" y="11865"/>
                    <a:pt x="326295" y="31724"/>
                  </a:cubicBezTo>
                  <a:cubicBezTo>
                    <a:pt x="306327" y="47891"/>
                    <a:pt x="252153" y="47709"/>
                    <a:pt x="232185" y="31544"/>
                  </a:cubicBezTo>
                  <a:cubicBezTo>
                    <a:pt x="207787" y="11793"/>
                    <a:pt x="176670" y="0"/>
                    <a:pt x="142568" y="0"/>
                  </a:cubicBezTo>
                  <a:cubicBezTo>
                    <a:pt x="64181" y="0"/>
                    <a:pt x="0" y="64349"/>
                    <a:pt x="0" y="142916"/>
                  </a:cubicBezTo>
                  <a:cubicBezTo>
                    <a:pt x="0" y="177697"/>
                    <a:pt x="12437" y="209512"/>
                    <a:pt x="33042" y="234291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44450" y="6350"/>
              <a:ext cx="469900" cy="508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505116" y="3466450"/>
            <a:ext cx="2386198" cy="2386198"/>
          </a:xfrm>
          <a:custGeom>
            <a:avLst/>
            <a:gdLst/>
            <a:ahLst/>
            <a:cxnLst/>
            <a:rect l="l" t="t" r="r" b="b"/>
            <a:pathLst>
              <a:path w="2386198" h="2386198">
                <a:moveTo>
                  <a:pt x="0" y="0"/>
                </a:moveTo>
                <a:lnTo>
                  <a:pt x="2386198" y="0"/>
                </a:lnTo>
                <a:lnTo>
                  <a:pt x="2386198" y="2386198"/>
                </a:lnTo>
                <a:lnTo>
                  <a:pt x="0" y="23861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4483831" y="3849725"/>
            <a:ext cx="6797556" cy="1682395"/>
          </a:xfrm>
          <a:custGeom>
            <a:avLst/>
            <a:gdLst/>
            <a:ahLst/>
            <a:cxnLst/>
            <a:rect l="l" t="t" r="r" b="b"/>
            <a:pathLst>
              <a:path w="6797556" h="1682395">
                <a:moveTo>
                  <a:pt x="0" y="0"/>
                </a:moveTo>
                <a:lnTo>
                  <a:pt x="6797556" y="0"/>
                </a:lnTo>
                <a:lnTo>
                  <a:pt x="6797556" y="1682395"/>
                </a:lnTo>
                <a:lnTo>
                  <a:pt x="0" y="16823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0" name="Group 20"/>
          <p:cNvGrpSpPr/>
          <p:nvPr/>
        </p:nvGrpSpPr>
        <p:grpSpPr>
          <a:xfrm>
            <a:off x="8312977" y="6669389"/>
            <a:ext cx="433560" cy="433560"/>
            <a:chOff x="0" y="0"/>
            <a:chExt cx="558800" cy="558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58800" cy="558800"/>
            </a:xfrm>
            <a:custGeom>
              <a:avLst/>
              <a:gdLst/>
              <a:ahLst/>
              <a:cxnLst/>
              <a:rect l="l" t="t" r="r" b="b"/>
              <a:pathLst>
                <a:path w="558800" h="558800">
                  <a:moveTo>
                    <a:pt x="33042" y="234291"/>
                  </a:moveTo>
                  <a:cubicBezTo>
                    <a:pt x="49299" y="253840"/>
                    <a:pt x="49332" y="305706"/>
                    <a:pt x="33167" y="325331"/>
                  </a:cubicBezTo>
                  <a:cubicBezTo>
                    <a:pt x="12843" y="350003"/>
                    <a:pt x="669" y="381568"/>
                    <a:pt x="669" y="415884"/>
                  </a:cubicBezTo>
                  <a:cubicBezTo>
                    <a:pt x="669" y="495135"/>
                    <a:pt x="64865" y="558800"/>
                    <a:pt x="143251" y="558800"/>
                  </a:cubicBezTo>
                  <a:cubicBezTo>
                    <a:pt x="177745" y="558800"/>
                    <a:pt x="209318" y="546669"/>
                    <a:pt x="233976" y="526404"/>
                  </a:cubicBezTo>
                  <a:cubicBezTo>
                    <a:pt x="253647" y="510238"/>
                    <a:pt x="305827" y="510235"/>
                    <a:pt x="325498" y="526401"/>
                  </a:cubicBezTo>
                  <a:cubicBezTo>
                    <a:pt x="350157" y="546668"/>
                    <a:pt x="381730" y="558800"/>
                    <a:pt x="416232" y="558800"/>
                  </a:cubicBezTo>
                  <a:cubicBezTo>
                    <a:pt x="494618" y="558800"/>
                    <a:pt x="558800" y="495135"/>
                    <a:pt x="558800" y="415884"/>
                  </a:cubicBezTo>
                  <a:cubicBezTo>
                    <a:pt x="558800" y="381312"/>
                    <a:pt x="546247" y="349534"/>
                    <a:pt x="525581" y="324782"/>
                  </a:cubicBezTo>
                  <a:cubicBezTo>
                    <a:pt x="509342" y="305335"/>
                    <a:pt x="509342" y="254131"/>
                    <a:pt x="525556" y="234663"/>
                  </a:cubicBezTo>
                  <a:cubicBezTo>
                    <a:pt x="546238" y="209831"/>
                    <a:pt x="558800" y="177872"/>
                    <a:pt x="558800" y="142916"/>
                  </a:cubicBezTo>
                  <a:cubicBezTo>
                    <a:pt x="558800" y="64349"/>
                    <a:pt x="494618" y="0"/>
                    <a:pt x="416232" y="0"/>
                  </a:cubicBezTo>
                  <a:cubicBezTo>
                    <a:pt x="382027" y="0"/>
                    <a:pt x="350824" y="11865"/>
                    <a:pt x="326295" y="31724"/>
                  </a:cubicBezTo>
                  <a:cubicBezTo>
                    <a:pt x="306327" y="47891"/>
                    <a:pt x="252153" y="47709"/>
                    <a:pt x="232185" y="31544"/>
                  </a:cubicBezTo>
                  <a:cubicBezTo>
                    <a:pt x="207787" y="11793"/>
                    <a:pt x="176670" y="0"/>
                    <a:pt x="142568" y="0"/>
                  </a:cubicBezTo>
                  <a:cubicBezTo>
                    <a:pt x="64181" y="0"/>
                    <a:pt x="0" y="64349"/>
                    <a:pt x="0" y="142916"/>
                  </a:cubicBezTo>
                  <a:cubicBezTo>
                    <a:pt x="0" y="177697"/>
                    <a:pt x="12437" y="209512"/>
                    <a:pt x="33042" y="234291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44450" y="6350"/>
              <a:ext cx="469900" cy="508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1347333" y="3967287"/>
            <a:ext cx="5977913" cy="1384525"/>
          </a:xfrm>
          <a:custGeom>
            <a:avLst/>
            <a:gdLst/>
            <a:ahLst/>
            <a:cxnLst/>
            <a:rect l="l" t="t" r="r" b="b"/>
            <a:pathLst>
              <a:path w="5977913" h="1384525">
                <a:moveTo>
                  <a:pt x="0" y="0"/>
                </a:moveTo>
                <a:lnTo>
                  <a:pt x="5977913" y="0"/>
                </a:lnTo>
                <a:lnTo>
                  <a:pt x="5977913" y="1384524"/>
                </a:lnTo>
                <a:lnTo>
                  <a:pt x="0" y="13845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623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4" name="Group 24"/>
          <p:cNvGrpSpPr/>
          <p:nvPr/>
        </p:nvGrpSpPr>
        <p:grpSpPr>
          <a:xfrm>
            <a:off x="4621958" y="8532724"/>
            <a:ext cx="433560" cy="433560"/>
            <a:chOff x="0" y="0"/>
            <a:chExt cx="558800" cy="558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58800" cy="558800"/>
            </a:xfrm>
            <a:custGeom>
              <a:avLst/>
              <a:gdLst/>
              <a:ahLst/>
              <a:cxnLst/>
              <a:rect l="l" t="t" r="r" b="b"/>
              <a:pathLst>
                <a:path w="558800" h="558800">
                  <a:moveTo>
                    <a:pt x="33042" y="234291"/>
                  </a:moveTo>
                  <a:cubicBezTo>
                    <a:pt x="49299" y="253840"/>
                    <a:pt x="49332" y="305706"/>
                    <a:pt x="33167" y="325331"/>
                  </a:cubicBezTo>
                  <a:cubicBezTo>
                    <a:pt x="12843" y="350003"/>
                    <a:pt x="669" y="381568"/>
                    <a:pt x="669" y="415884"/>
                  </a:cubicBezTo>
                  <a:cubicBezTo>
                    <a:pt x="669" y="495135"/>
                    <a:pt x="64865" y="558800"/>
                    <a:pt x="143251" y="558800"/>
                  </a:cubicBezTo>
                  <a:cubicBezTo>
                    <a:pt x="177745" y="558800"/>
                    <a:pt x="209318" y="546669"/>
                    <a:pt x="233976" y="526404"/>
                  </a:cubicBezTo>
                  <a:cubicBezTo>
                    <a:pt x="253647" y="510238"/>
                    <a:pt x="305827" y="510235"/>
                    <a:pt x="325498" y="526401"/>
                  </a:cubicBezTo>
                  <a:cubicBezTo>
                    <a:pt x="350157" y="546668"/>
                    <a:pt x="381730" y="558800"/>
                    <a:pt x="416232" y="558800"/>
                  </a:cubicBezTo>
                  <a:cubicBezTo>
                    <a:pt x="494618" y="558800"/>
                    <a:pt x="558800" y="495135"/>
                    <a:pt x="558800" y="415884"/>
                  </a:cubicBezTo>
                  <a:cubicBezTo>
                    <a:pt x="558800" y="381312"/>
                    <a:pt x="546247" y="349534"/>
                    <a:pt x="525581" y="324782"/>
                  </a:cubicBezTo>
                  <a:cubicBezTo>
                    <a:pt x="509342" y="305335"/>
                    <a:pt x="509342" y="254131"/>
                    <a:pt x="525556" y="234663"/>
                  </a:cubicBezTo>
                  <a:cubicBezTo>
                    <a:pt x="546238" y="209831"/>
                    <a:pt x="558800" y="177872"/>
                    <a:pt x="558800" y="142916"/>
                  </a:cubicBezTo>
                  <a:cubicBezTo>
                    <a:pt x="558800" y="64349"/>
                    <a:pt x="494618" y="0"/>
                    <a:pt x="416232" y="0"/>
                  </a:cubicBezTo>
                  <a:cubicBezTo>
                    <a:pt x="382027" y="0"/>
                    <a:pt x="350824" y="11865"/>
                    <a:pt x="326295" y="31724"/>
                  </a:cubicBezTo>
                  <a:cubicBezTo>
                    <a:pt x="306327" y="47891"/>
                    <a:pt x="252153" y="47709"/>
                    <a:pt x="232185" y="31544"/>
                  </a:cubicBezTo>
                  <a:cubicBezTo>
                    <a:pt x="207787" y="11793"/>
                    <a:pt x="176670" y="0"/>
                    <a:pt x="142568" y="0"/>
                  </a:cubicBezTo>
                  <a:cubicBezTo>
                    <a:pt x="64181" y="0"/>
                    <a:pt x="0" y="64349"/>
                    <a:pt x="0" y="142916"/>
                  </a:cubicBezTo>
                  <a:cubicBezTo>
                    <a:pt x="0" y="177697"/>
                    <a:pt x="12437" y="209512"/>
                    <a:pt x="33042" y="234291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44450" y="6350"/>
              <a:ext cx="469900" cy="508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5184183" y="8321514"/>
            <a:ext cx="9060496" cy="798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9"/>
              </a:lnSpc>
              <a:spcBef>
                <a:spcPct val="0"/>
              </a:spcBef>
            </a:pPr>
            <a:r>
              <a:rPr lang="en-US" sz="2299" spc="-22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Método Experimental-Comparativo: Validação de teorias matemáticas através de simulação numérica e processamento de sinais reais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33970" y="1416743"/>
            <a:ext cx="10938580" cy="888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7200" b="1" spc="-215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METODOLOGIA GERAL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7674826" y="9663011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C4ECFF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880031" y="6458178"/>
            <a:ext cx="8794795" cy="798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9"/>
              </a:lnSpc>
              <a:spcBef>
                <a:spcPct val="0"/>
              </a:spcBef>
            </a:pPr>
            <a:r>
              <a:rPr lang="en-US" sz="2299" spc="-22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Uso de dados Sintéticos e Reais, como Vetores aleatórios para Benchmark de velocidade  e Áudio e Vídeo capturados em tempo real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867264" y="6504143"/>
            <a:ext cx="5509390" cy="798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spc="-22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Execução local (VS Code) com aceleração de hardware (CUDA) e simulação de sinais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25825" y="2815034"/>
            <a:ext cx="5509390" cy="476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 spc="-25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Ferramentas Utilizadas: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811920" y="2858360"/>
            <a:ext cx="433560" cy="433560"/>
            <a:chOff x="0" y="0"/>
            <a:chExt cx="558800" cy="558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58800" cy="558800"/>
            </a:xfrm>
            <a:custGeom>
              <a:avLst/>
              <a:gdLst/>
              <a:ahLst/>
              <a:cxnLst/>
              <a:rect l="l" t="t" r="r" b="b"/>
              <a:pathLst>
                <a:path w="558800" h="558800">
                  <a:moveTo>
                    <a:pt x="33042" y="234291"/>
                  </a:moveTo>
                  <a:cubicBezTo>
                    <a:pt x="49299" y="253840"/>
                    <a:pt x="49332" y="305706"/>
                    <a:pt x="33167" y="325331"/>
                  </a:cubicBezTo>
                  <a:cubicBezTo>
                    <a:pt x="12843" y="350003"/>
                    <a:pt x="669" y="381568"/>
                    <a:pt x="669" y="415884"/>
                  </a:cubicBezTo>
                  <a:cubicBezTo>
                    <a:pt x="669" y="495135"/>
                    <a:pt x="64865" y="558800"/>
                    <a:pt x="143251" y="558800"/>
                  </a:cubicBezTo>
                  <a:cubicBezTo>
                    <a:pt x="177745" y="558800"/>
                    <a:pt x="209318" y="546669"/>
                    <a:pt x="233976" y="526404"/>
                  </a:cubicBezTo>
                  <a:cubicBezTo>
                    <a:pt x="253647" y="510238"/>
                    <a:pt x="305827" y="510235"/>
                    <a:pt x="325498" y="526401"/>
                  </a:cubicBezTo>
                  <a:cubicBezTo>
                    <a:pt x="350157" y="546668"/>
                    <a:pt x="381730" y="558800"/>
                    <a:pt x="416232" y="558800"/>
                  </a:cubicBezTo>
                  <a:cubicBezTo>
                    <a:pt x="494618" y="558800"/>
                    <a:pt x="558800" y="495135"/>
                    <a:pt x="558800" y="415884"/>
                  </a:cubicBezTo>
                  <a:cubicBezTo>
                    <a:pt x="558800" y="381312"/>
                    <a:pt x="546247" y="349534"/>
                    <a:pt x="525581" y="324782"/>
                  </a:cubicBezTo>
                  <a:cubicBezTo>
                    <a:pt x="509342" y="305335"/>
                    <a:pt x="509342" y="254131"/>
                    <a:pt x="525556" y="234663"/>
                  </a:cubicBezTo>
                  <a:cubicBezTo>
                    <a:pt x="546238" y="209831"/>
                    <a:pt x="558800" y="177872"/>
                    <a:pt x="558800" y="142916"/>
                  </a:cubicBezTo>
                  <a:cubicBezTo>
                    <a:pt x="558800" y="64349"/>
                    <a:pt x="494618" y="0"/>
                    <a:pt x="416232" y="0"/>
                  </a:cubicBezTo>
                  <a:cubicBezTo>
                    <a:pt x="382027" y="0"/>
                    <a:pt x="350824" y="11865"/>
                    <a:pt x="326295" y="31724"/>
                  </a:cubicBezTo>
                  <a:cubicBezTo>
                    <a:pt x="306327" y="47891"/>
                    <a:pt x="252153" y="47709"/>
                    <a:pt x="232185" y="31544"/>
                  </a:cubicBezTo>
                  <a:cubicBezTo>
                    <a:pt x="207787" y="11793"/>
                    <a:pt x="176670" y="0"/>
                    <a:pt x="142568" y="0"/>
                  </a:cubicBezTo>
                  <a:cubicBezTo>
                    <a:pt x="64181" y="0"/>
                    <a:pt x="0" y="64349"/>
                    <a:pt x="0" y="142916"/>
                  </a:cubicBezTo>
                  <a:cubicBezTo>
                    <a:pt x="0" y="177697"/>
                    <a:pt x="12437" y="209512"/>
                    <a:pt x="33042" y="234291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44450" y="6350"/>
              <a:ext cx="469900" cy="508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1901211" y="1914783"/>
            <a:ext cx="8883172" cy="4529741"/>
          </a:xfrm>
          <a:custGeom>
            <a:avLst/>
            <a:gdLst/>
            <a:ahLst/>
            <a:cxnLst/>
            <a:rect l="l" t="t" r="r" b="b"/>
            <a:pathLst>
              <a:path w="8883172" h="4529741">
                <a:moveTo>
                  <a:pt x="0" y="0"/>
                </a:moveTo>
                <a:lnTo>
                  <a:pt x="8883173" y="0"/>
                </a:lnTo>
                <a:lnTo>
                  <a:pt x="8883173" y="4529741"/>
                </a:lnTo>
                <a:lnTo>
                  <a:pt x="0" y="45297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9610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>
            <a:off x="1028700" y="8621240"/>
            <a:ext cx="16230600" cy="0"/>
          </a:xfrm>
          <a:prstGeom prst="line">
            <a:avLst/>
          </a:prstGeom>
          <a:ln w="9525" cap="flat">
            <a:solidFill>
              <a:srgbClr val="C4EC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920458" y="3559535"/>
            <a:ext cx="13909136" cy="1994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87"/>
              </a:lnSpc>
            </a:pPr>
            <a:r>
              <a:rPr lang="en-US" sz="6035" b="1" spc="-181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EXPERIMENTO 1:</a:t>
            </a:r>
          </a:p>
          <a:p>
            <a:pPr algn="ctr">
              <a:lnSpc>
                <a:spcPts val="4587"/>
              </a:lnSpc>
            </a:pPr>
            <a:endParaRPr lang="en-US" sz="6035" b="1" spc="-181">
              <a:solidFill>
                <a:srgbClr val="C4ECFF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  <a:p>
            <a:pPr algn="ctr">
              <a:lnSpc>
                <a:spcPts val="4587"/>
              </a:lnSpc>
            </a:pPr>
            <a:r>
              <a:rPr lang="en-US" sz="6035" b="1" spc="-181">
                <a:solidFill>
                  <a:srgbClr val="770D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ACELERAÇÃO</a:t>
            </a:r>
            <a:r>
              <a:rPr lang="en-US" sz="6035" b="1" spc="-181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DE REDES NEURAIS</a:t>
            </a:r>
          </a:p>
        </p:txBody>
      </p:sp>
      <p:sp>
        <p:nvSpPr>
          <p:cNvPr id="5" name="Freeform 5"/>
          <p:cNvSpPr/>
          <p:nvPr/>
        </p:nvSpPr>
        <p:spPr>
          <a:xfrm>
            <a:off x="16593357" y="6761147"/>
            <a:ext cx="665943" cy="166486"/>
          </a:xfrm>
          <a:custGeom>
            <a:avLst/>
            <a:gdLst/>
            <a:ahLst/>
            <a:cxnLst/>
            <a:rect l="l" t="t" r="r" b="b"/>
            <a:pathLst>
              <a:path w="665943" h="166486">
                <a:moveTo>
                  <a:pt x="0" y="0"/>
                </a:moveTo>
                <a:lnTo>
                  <a:pt x="665943" y="0"/>
                </a:lnTo>
                <a:lnTo>
                  <a:pt x="665943" y="166486"/>
                </a:lnTo>
                <a:lnTo>
                  <a:pt x="0" y="1664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" name="Group 6"/>
          <p:cNvGrpSpPr/>
          <p:nvPr/>
        </p:nvGrpSpPr>
        <p:grpSpPr>
          <a:xfrm>
            <a:off x="17322769" y="9435898"/>
            <a:ext cx="851102" cy="851102"/>
            <a:chOff x="0" y="0"/>
            <a:chExt cx="660400" cy="660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0400" cy="660400"/>
            </a:xfrm>
            <a:custGeom>
              <a:avLst/>
              <a:gdLst/>
              <a:ahLst/>
              <a:cxnLst/>
              <a:rect l="l" t="t" r="r" b="b"/>
              <a:pathLst>
                <a:path w="660400" h="660400">
                  <a:moveTo>
                    <a:pt x="660400" y="167989"/>
                  </a:moveTo>
                  <a:cubicBezTo>
                    <a:pt x="569492" y="77081"/>
                    <a:pt x="423464" y="75292"/>
                    <a:pt x="330286" y="162297"/>
                  </a:cubicBezTo>
                  <a:lnTo>
                    <a:pt x="167989" y="0"/>
                  </a:lnTo>
                  <a:cubicBezTo>
                    <a:pt x="77081" y="90908"/>
                    <a:pt x="75292" y="236936"/>
                    <a:pt x="162297" y="330114"/>
                  </a:cubicBezTo>
                  <a:lnTo>
                    <a:pt x="0" y="492411"/>
                  </a:lnTo>
                  <a:cubicBezTo>
                    <a:pt x="90908" y="583319"/>
                    <a:pt x="236936" y="585108"/>
                    <a:pt x="330114" y="498103"/>
                  </a:cubicBezTo>
                  <a:lnTo>
                    <a:pt x="492411" y="660400"/>
                  </a:lnTo>
                  <a:cubicBezTo>
                    <a:pt x="583319" y="569492"/>
                    <a:pt x="585108" y="423464"/>
                    <a:pt x="498103" y="330286"/>
                  </a:cubicBezTo>
                  <a:lnTo>
                    <a:pt x="660400" y="167989"/>
                  </a:lnTo>
                  <a:close/>
                </a:path>
              </a:pathLst>
            </a:custGeom>
            <a:solidFill>
              <a:srgbClr val="5833EA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65100" y="127000"/>
              <a:ext cx="3302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667134" y="9648277"/>
            <a:ext cx="162325" cy="39017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275"/>
              </a:lnSpc>
              <a:spcBef>
                <a:spcPct val="0"/>
              </a:spcBef>
            </a:pPr>
            <a:r>
              <a:rPr lang="en-US" sz="2339" spc="-23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9</a:t>
            </a:r>
          </a:p>
        </p:txBody>
      </p:sp>
    </p:spTree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797</Words>
  <Application>Microsoft Office PowerPoint</Application>
  <PresentationFormat>Personalizar</PresentationFormat>
  <Paragraphs>136</Paragraphs>
  <Slides>22</Slides>
  <Notes>0</Notes>
  <HiddenSlides>0</HiddenSlides>
  <MMClips>1</MMClips>
  <ScaleCrop>false</ScaleCrop>
  <HeadingPairs>
    <vt:vector size="8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34" baseType="lpstr">
      <vt:lpstr>Raleway</vt:lpstr>
      <vt:lpstr>Helvetica World Bold</vt:lpstr>
      <vt:lpstr>Courier New</vt:lpstr>
      <vt:lpstr>Courier New Bold</vt:lpstr>
      <vt:lpstr>Helvetica World</vt:lpstr>
      <vt:lpstr>Open Sans</vt:lpstr>
      <vt:lpstr>Calibri</vt:lpstr>
      <vt:lpstr>Arial</vt:lpstr>
      <vt:lpstr>Montserrat</vt:lpstr>
      <vt:lpstr>Raleway Bold</vt:lpstr>
      <vt:lpstr>Office Theme</vt:lpstr>
      <vt:lpstr>Planilha do Microsoft Excel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and Pink Gradient Futuristic Artificial Intelligence Presentation</dc:title>
  <cp:lastModifiedBy>Emanuel Lopes</cp:lastModifiedBy>
  <cp:revision>2</cp:revision>
  <dcterms:created xsi:type="dcterms:W3CDTF">2006-08-16T00:00:00Z</dcterms:created>
  <dcterms:modified xsi:type="dcterms:W3CDTF">2025-12-03T22:03:27Z</dcterms:modified>
  <dc:identifier>DAG6Z531RqQ</dc:identifier>
</cp:coreProperties>
</file>